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27"/>
  </p:notesMasterIdLst>
  <p:sldIdLst>
    <p:sldId id="256" r:id="rId2"/>
    <p:sldId id="268" r:id="rId3"/>
    <p:sldId id="269" r:id="rId4"/>
    <p:sldId id="280" r:id="rId5"/>
    <p:sldId id="261" r:id="rId6"/>
    <p:sldId id="278" r:id="rId7"/>
    <p:sldId id="267" r:id="rId8"/>
    <p:sldId id="282" r:id="rId9"/>
    <p:sldId id="270" r:id="rId10"/>
    <p:sldId id="271" r:id="rId11"/>
    <p:sldId id="272" r:id="rId12"/>
    <p:sldId id="273" r:id="rId13"/>
    <p:sldId id="279" r:id="rId14"/>
    <p:sldId id="286" r:id="rId15"/>
    <p:sldId id="287" r:id="rId16"/>
    <p:sldId id="288" r:id="rId17"/>
    <p:sldId id="289" r:id="rId18"/>
    <p:sldId id="290" r:id="rId19"/>
    <p:sldId id="291" r:id="rId20"/>
    <p:sldId id="292" r:id="rId21"/>
    <p:sldId id="294" r:id="rId22"/>
    <p:sldId id="295" r:id="rId23"/>
    <p:sldId id="296" r:id="rId24"/>
    <p:sldId id="297" r:id="rId25"/>
    <p:sldId id="293" r:id="rId26"/>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1"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1298DAA-2B97-498E-A3E8-489F23CC8D07}" type="datetimeFigureOut">
              <a:rPr lang="ru-RU" smtClean="0"/>
              <a:pPr/>
              <a:t>30.03.2015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0C57A4F-B3D8-4BE9-9F8F-62883201F352}" type="slidenum">
              <a:rPr lang="ru-RU" smtClean="0"/>
              <a:pPr/>
              <a:t>‹#›</a:t>
            </a:fld>
            <a:endParaRPr lang="ru-RU"/>
          </a:p>
        </p:txBody>
      </p:sp>
    </p:spTree>
    <p:extLst>
      <p:ext uri="{BB962C8B-B14F-4D97-AF65-F5344CB8AC3E}">
        <p14:creationId xmlns:p14="http://schemas.microsoft.com/office/powerpoint/2010/main" xmlns="" val="294061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2FB271F-61C1-4EEC-B15F-99728432E995}" type="datetime1">
              <a:rPr lang="ru-RU" smtClean="0"/>
              <a:pPr/>
              <a:t>30.03.2015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C0526B-75B2-4366-BA26-243F3F7FF71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3A2747C-2789-4858-BD2C-4C09EE0B8551}" type="datetime1">
              <a:rPr lang="ru-RU" smtClean="0"/>
              <a:pPr/>
              <a:t>30.03.2015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C0526B-75B2-4366-BA26-243F3F7FF71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BA48315-9A94-4BB2-BBB5-04F44714863D}" type="datetime1">
              <a:rPr lang="ru-RU" smtClean="0"/>
              <a:pPr/>
              <a:t>30.03.2015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C0526B-75B2-4366-BA26-243F3F7FF712}"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2"/>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2833E19-7C3E-4A1F-8697-2DD16D2414B6}" type="datetime1">
              <a:rPr lang="ru-RU" smtClean="0"/>
              <a:pPr/>
              <a:t>30.03.2015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C0526B-75B2-4366-BA26-243F3F7FF712}"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40"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30" y="4087564"/>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6"/>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7" y="1437449"/>
            <a:ext cx="6417735"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E0CAE80-1191-4D40-9EA3-DDF3D063BFEF}" type="datetime1">
              <a:rPr lang="ru-RU" smtClean="0"/>
              <a:pPr/>
              <a:t>30.03.2015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C0526B-75B2-4366-BA26-243F3F7FF71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313A6C6E-2441-4E86-B910-E34C8407B9B3}" type="datetime1">
              <a:rPr lang="ru-RU" smtClean="0"/>
              <a:pPr/>
              <a:t>30.03.2015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5C0526B-75B2-4366-BA26-243F3F7FF712}"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5" y="3429002"/>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2"/>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620F5EC-C6D3-44D4-9E75-5A56BAC54B03}" type="datetime1">
              <a:rPr lang="ru-RU" smtClean="0"/>
              <a:pPr/>
              <a:t>30.03.2015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5C0526B-75B2-4366-BA26-243F3F7FF71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DB58750-FFC2-417D-861C-1FFC47DF4F3A}" type="datetime1">
              <a:rPr lang="ru-RU" smtClean="0"/>
              <a:pPr/>
              <a:t>30.03.2015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5C0526B-75B2-4366-BA26-243F3F7FF71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2"/>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8F4F891-03EA-4F3A-A38C-312136CED19F}" type="datetime1">
              <a:rPr lang="ru-RU" smtClean="0"/>
              <a:pPr/>
              <a:t>30.03.2015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5C0526B-75B2-4366-BA26-243F3F7FF71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429BD42-590A-4DA0-B6C9-73EE539A713B}" type="datetime1">
              <a:rPr lang="ru-RU" smtClean="0"/>
              <a:pPr/>
              <a:t>30.03.2015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5C0526B-75B2-4366-BA26-243F3F7FF712}" type="slidenum">
              <a:rPr lang="ru-RU" smtClean="0"/>
              <a:pPr/>
              <a:t>‹#›</a:t>
            </a:fld>
            <a:endParaRPr lang="ru-RU"/>
          </a:p>
        </p:txBody>
      </p:sp>
      <p:sp>
        <p:nvSpPr>
          <p:cNvPr id="4" name="Text Placeholder 3"/>
          <p:cNvSpPr>
            <a:spLocks noGrp="1"/>
          </p:cNvSpPr>
          <p:nvPr>
            <p:ph type="body" sz="half" idx="2"/>
          </p:nvPr>
        </p:nvSpPr>
        <p:spPr>
          <a:xfrm>
            <a:off x="914400" y="3581402"/>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5"/>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CC682C6-75F7-456D-BC81-AD609DDFA34F}" type="datetime1">
              <a:rPr lang="ru-RU" smtClean="0"/>
              <a:pPr/>
              <a:t>30.03.2015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5C0526B-75B2-4366-BA26-243F3F7FF712}"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30"/>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3" y="6250166"/>
            <a:ext cx="3786691" cy="365125"/>
          </a:xfrm>
          <a:prstGeom prst="rect">
            <a:avLst/>
          </a:prstGeom>
        </p:spPr>
        <p:txBody>
          <a:bodyPr vert="horz" lIns="91440" tIns="45720" rIns="91440" bIns="45720" rtlCol="0" anchor="ctr"/>
          <a:lstStyle>
            <a:lvl1pPr algn="r">
              <a:defRPr sz="1000">
                <a:solidFill>
                  <a:schemeClr val="tx2"/>
                </a:solidFill>
              </a:defRPr>
            </a:lvl1pPr>
          </a:lstStyle>
          <a:p>
            <a:fld id="{4AAB0EA3-9910-4F32-B547-9F76B49DC995}" type="datetime1">
              <a:rPr lang="ru-RU" smtClean="0"/>
              <a:pPr/>
              <a:t>30.03.2015</a:t>
            </a:fld>
            <a:endParaRPr lang="ru-RU"/>
          </a:p>
        </p:txBody>
      </p:sp>
      <p:sp>
        <p:nvSpPr>
          <p:cNvPr id="5" name="Footer Placeholder 4"/>
          <p:cNvSpPr>
            <a:spLocks noGrp="1"/>
          </p:cNvSpPr>
          <p:nvPr>
            <p:ph type="ftr" sz="quarter" idx="3"/>
          </p:nvPr>
        </p:nvSpPr>
        <p:spPr>
          <a:xfrm>
            <a:off x="193640" y="6250166"/>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9" y="6250165"/>
            <a:ext cx="1161827" cy="365125"/>
          </a:xfrm>
          <a:prstGeom prst="rect">
            <a:avLst/>
          </a:prstGeom>
        </p:spPr>
        <p:txBody>
          <a:bodyPr vert="horz" lIns="91440" tIns="45720" rIns="91440" bIns="45720" rtlCol="0" anchor="ctr"/>
          <a:lstStyle>
            <a:lvl1pPr algn="ctr">
              <a:defRPr sz="1000">
                <a:solidFill>
                  <a:schemeClr val="tx2"/>
                </a:solidFill>
              </a:defRPr>
            </a:lvl1pPr>
          </a:lstStyle>
          <a:p>
            <a:fld id="{65C0526B-75B2-4366-BA26-243F3F7FF712}" type="slidenum">
              <a:rPr lang="ru-RU" smtClean="0"/>
              <a:pPr/>
              <a:t>‹#›</a:t>
            </a:fld>
            <a:endParaRPr lang="ru-RU"/>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0648"/>
            <a:ext cx="7772400" cy="1780108"/>
          </a:xfrm>
        </p:spPr>
        <p:txBody>
          <a:bodyPr>
            <a:normAutofit/>
          </a:bodyPr>
          <a:lstStyle/>
          <a:p>
            <a:r>
              <a:rPr lang="ru-RU" sz="5400" b="1" dirty="0" smtClean="0">
                <a:solidFill>
                  <a:schemeClr val="tx2">
                    <a:lumMod val="75000"/>
                  </a:schemeClr>
                </a:solidFill>
                <a:latin typeface="GOST type B" pitchFamily="34" charset="0"/>
              </a:rPr>
              <a:t>ООО «Альфа </a:t>
            </a:r>
            <a:r>
              <a:rPr lang="ru-RU" sz="5400" b="1" dirty="0" err="1" smtClean="0">
                <a:solidFill>
                  <a:schemeClr val="tx2">
                    <a:lumMod val="75000"/>
                  </a:schemeClr>
                </a:solidFill>
                <a:latin typeface="GOST type B" pitchFamily="34" charset="0"/>
              </a:rPr>
              <a:t>Балт</a:t>
            </a:r>
            <a:r>
              <a:rPr lang="ru-RU" sz="5400" b="1" dirty="0" smtClean="0">
                <a:solidFill>
                  <a:schemeClr val="tx2">
                    <a:lumMod val="75000"/>
                  </a:schemeClr>
                </a:solidFill>
                <a:latin typeface="GOST type B" pitchFamily="34" charset="0"/>
              </a:rPr>
              <a:t> Инжиниринг»</a:t>
            </a:r>
            <a:endParaRPr lang="ru-RU" sz="5400" b="1" dirty="0">
              <a:solidFill>
                <a:schemeClr val="tx2">
                  <a:lumMod val="75000"/>
                </a:schemeClr>
              </a:solidFill>
              <a:latin typeface="GOST type B" pitchFamily="34" charset="0"/>
            </a:endParaRPr>
          </a:p>
        </p:txBody>
      </p:sp>
      <p:sp>
        <p:nvSpPr>
          <p:cNvPr id="3" name="Подзаголовок 2"/>
          <p:cNvSpPr>
            <a:spLocks noGrp="1"/>
          </p:cNvSpPr>
          <p:nvPr>
            <p:ph type="subTitle" idx="1"/>
          </p:nvPr>
        </p:nvSpPr>
        <p:spPr>
          <a:xfrm>
            <a:off x="539552" y="2060848"/>
            <a:ext cx="8064896" cy="3744416"/>
          </a:xfrm>
        </p:spPr>
        <p:txBody>
          <a:bodyPr>
            <a:normAutofit/>
          </a:bodyPr>
          <a:lstStyle/>
          <a:p>
            <a:r>
              <a:rPr lang="ru-RU" sz="1600" b="1" dirty="0" smtClean="0">
                <a:solidFill>
                  <a:schemeClr val="tx2">
                    <a:lumMod val="75000"/>
                  </a:schemeClr>
                </a:solidFill>
                <a:latin typeface="GOST type B" pitchFamily="34" charset="0"/>
              </a:rPr>
              <a:t>Дизельные автоматизированные электростанции</a:t>
            </a:r>
            <a:endParaRPr lang="ru-RU" sz="2400" b="1" dirty="0" smtClean="0">
              <a:solidFill>
                <a:schemeClr val="tx2">
                  <a:lumMod val="75000"/>
                </a:schemeClr>
              </a:solidFill>
              <a:latin typeface="GOST type B" pitchFamily="34" charset="0"/>
            </a:endParaRPr>
          </a:p>
          <a:p>
            <a:r>
              <a:rPr lang="ru-RU" sz="2400" b="1" dirty="0" smtClean="0">
                <a:solidFill>
                  <a:schemeClr val="tx2">
                    <a:lumMod val="75000"/>
                  </a:schemeClr>
                </a:solidFill>
                <a:latin typeface="GOST type B" pitchFamily="34" charset="0"/>
              </a:rPr>
              <a:t>БКЭМ «НОРД»</a:t>
            </a:r>
            <a:endParaRPr lang="en-US" sz="2400" b="1" dirty="0" smtClean="0">
              <a:solidFill>
                <a:schemeClr val="tx2">
                  <a:lumMod val="75000"/>
                </a:schemeClr>
              </a:solidFill>
              <a:latin typeface="GOST type B" pitchFamily="34" charset="0"/>
            </a:endParaRPr>
          </a:p>
          <a:p>
            <a:r>
              <a:rPr lang="ru-RU" sz="1600" b="1" dirty="0" smtClean="0">
                <a:solidFill>
                  <a:schemeClr val="tx2">
                    <a:lumMod val="75000"/>
                  </a:schemeClr>
                </a:solidFill>
                <a:latin typeface="GOST type B" pitchFamily="34" charset="0"/>
              </a:rPr>
              <a:t>Автоматизированные электростанции на базе газопоршневых двигателей </a:t>
            </a:r>
            <a:r>
              <a:rPr lang="en-US" sz="1600" b="1" dirty="0" smtClean="0">
                <a:solidFill>
                  <a:schemeClr val="tx2">
                    <a:lumMod val="75000"/>
                  </a:schemeClr>
                </a:solidFill>
                <a:latin typeface="GOST type B" pitchFamily="34" charset="0"/>
              </a:rPr>
              <a:t>TEDOM</a:t>
            </a:r>
            <a:r>
              <a:rPr lang="en-US" sz="1900" b="1" dirty="0" smtClean="0">
                <a:solidFill>
                  <a:schemeClr val="tx2">
                    <a:lumMod val="75000"/>
                  </a:schemeClr>
                </a:solidFill>
                <a:latin typeface="GOST type B" pitchFamily="34" charset="0"/>
              </a:rPr>
              <a:t> </a:t>
            </a:r>
            <a:r>
              <a:rPr lang="ru-RU" sz="2300" b="1" dirty="0" smtClean="0">
                <a:solidFill>
                  <a:schemeClr val="tx2">
                    <a:lumMod val="75000"/>
                  </a:schemeClr>
                </a:solidFill>
                <a:latin typeface="GOST type B" pitchFamily="34" charset="0"/>
              </a:rPr>
              <a:t>БКЭМГП(У</a:t>
            </a:r>
            <a:r>
              <a:rPr lang="ru-RU" dirty="0" smtClean="0">
                <a:solidFill>
                  <a:schemeClr val="tx2">
                    <a:lumMod val="75000"/>
                  </a:schemeClr>
                </a:solidFill>
                <a:latin typeface="GOST type B" pitchFamily="34" charset="0"/>
              </a:rPr>
              <a:t>)</a:t>
            </a:r>
            <a:endParaRPr lang="en-US" dirty="0" smtClean="0">
              <a:solidFill>
                <a:schemeClr val="tx2">
                  <a:lumMod val="75000"/>
                </a:schemeClr>
              </a:solidFill>
              <a:latin typeface="GOST type B" pitchFamily="34" charset="0"/>
            </a:endParaRPr>
          </a:p>
          <a:p>
            <a:r>
              <a:rPr lang="ru-RU" sz="1600" b="1" dirty="0" smtClean="0">
                <a:solidFill>
                  <a:schemeClr val="tx2">
                    <a:lumMod val="75000"/>
                  </a:schemeClr>
                </a:solidFill>
                <a:latin typeface="GOST type B" pitchFamily="34" charset="0"/>
              </a:rPr>
              <a:t>Энергетический моноблок</a:t>
            </a:r>
            <a:endParaRPr lang="ru-RU" b="1" dirty="0" smtClean="0">
              <a:solidFill>
                <a:schemeClr val="tx2">
                  <a:lumMod val="75000"/>
                </a:schemeClr>
              </a:solidFill>
              <a:latin typeface="GOST type B" pitchFamily="34" charset="0"/>
            </a:endParaRPr>
          </a:p>
          <a:p>
            <a:r>
              <a:rPr lang="ru-RU" sz="2100" b="1" dirty="0" smtClean="0">
                <a:solidFill>
                  <a:schemeClr val="tx2">
                    <a:lumMod val="75000"/>
                  </a:schemeClr>
                </a:solidFill>
                <a:latin typeface="GOST type B" pitchFamily="34" charset="0"/>
              </a:rPr>
              <a:t>ЭМБ</a:t>
            </a:r>
          </a:p>
          <a:p>
            <a:endParaRPr lang="ru-RU" sz="2100" b="1" dirty="0" smtClean="0">
              <a:solidFill>
                <a:schemeClr val="tx2">
                  <a:lumMod val="75000"/>
                </a:schemeClr>
              </a:solidFill>
              <a:latin typeface="GOST type B" pitchFamily="34" charset="0"/>
            </a:endParaRPr>
          </a:p>
          <a:p>
            <a:r>
              <a:rPr lang="en-US" sz="1300" dirty="0" smtClean="0">
                <a:solidFill>
                  <a:schemeClr val="tx2">
                    <a:lumMod val="75000"/>
                  </a:schemeClr>
                </a:solidFill>
                <a:latin typeface="GOST type B" pitchFamily="34" charset="0"/>
              </a:rPr>
              <a:t>ta@abespb.ru</a:t>
            </a:r>
            <a:endParaRPr lang="ru-RU" sz="1300" dirty="0" smtClean="0">
              <a:solidFill>
                <a:schemeClr val="tx2">
                  <a:lumMod val="75000"/>
                </a:schemeClr>
              </a:solidFill>
              <a:latin typeface="GOST type B" pitchFamily="34" charset="0"/>
            </a:endParaRPr>
          </a:p>
          <a:p>
            <a:r>
              <a:rPr lang="ru-RU" sz="1300" dirty="0" smtClean="0">
                <a:solidFill>
                  <a:schemeClr val="tx2">
                    <a:lumMod val="75000"/>
                  </a:schemeClr>
                </a:solidFill>
                <a:latin typeface="GOST type B" pitchFamily="34" charset="0"/>
              </a:rPr>
              <a:t>(812) </a:t>
            </a:r>
            <a:r>
              <a:rPr lang="en-US" sz="1300" dirty="0" smtClean="0">
                <a:solidFill>
                  <a:schemeClr val="tx2">
                    <a:lumMod val="75000"/>
                  </a:schemeClr>
                </a:solidFill>
                <a:latin typeface="GOST type B" pitchFamily="34" charset="0"/>
              </a:rPr>
              <a:t>702-17</a:t>
            </a:r>
            <a:r>
              <a:rPr lang="ru-RU" sz="1300" dirty="0" smtClean="0">
                <a:solidFill>
                  <a:schemeClr val="tx2">
                    <a:lumMod val="75000"/>
                  </a:schemeClr>
                </a:solidFill>
                <a:latin typeface="GOST type B" pitchFamily="34" charset="0"/>
              </a:rPr>
              <a:t>-45</a:t>
            </a:r>
          </a:p>
          <a:p>
            <a:r>
              <a:rPr lang="ru-RU" sz="1300" dirty="0" smtClean="0">
                <a:solidFill>
                  <a:schemeClr val="tx2">
                    <a:lumMod val="75000"/>
                  </a:schemeClr>
                </a:solidFill>
                <a:latin typeface="GOST type B" pitchFamily="34" charset="0"/>
              </a:rPr>
              <a:t>(812) 335-03-78</a:t>
            </a:r>
          </a:p>
          <a:p>
            <a:r>
              <a:rPr lang="ru-RU" sz="1300" dirty="0" smtClean="0">
                <a:solidFill>
                  <a:schemeClr val="tx2">
                    <a:lumMod val="75000"/>
                  </a:schemeClr>
                </a:solidFill>
                <a:latin typeface="GOST type B" pitchFamily="34" charset="0"/>
              </a:rPr>
              <a:t>(812) 337-68-20</a:t>
            </a:r>
            <a:endParaRPr lang="ru-RU" sz="1300" dirty="0">
              <a:solidFill>
                <a:schemeClr val="tx2">
                  <a:lumMod val="75000"/>
                </a:schemeClr>
              </a:solidFill>
              <a:latin typeface="GOST type B" pitchFamily="34" charset="0"/>
            </a:endParaRPr>
          </a:p>
        </p:txBody>
      </p:sp>
    </p:spTree>
    <p:extLst>
      <p:ext uri="{BB962C8B-B14F-4D97-AF65-F5344CB8AC3E}">
        <p14:creationId xmlns:p14="http://schemas.microsoft.com/office/powerpoint/2010/main" xmlns="" val="957879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latin typeface="GOST type B" pitchFamily="34" charset="0"/>
                <a:cs typeface="Times New Roman" pitchFamily="18" charset="0"/>
              </a:rPr>
              <a:t>3-</a:t>
            </a:r>
            <a:r>
              <a:rPr lang="en-US" sz="2400" b="1" dirty="0">
                <a:latin typeface="GOST type B" pitchFamily="34" charset="0"/>
                <a:cs typeface="Times New Roman" pitchFamily="18" charset="0"/>
              </a:rPr>
              <a:t>D</a:t>
            </a:r>
            <a:r>
              <a:rPr lang="ru-RU" sz="2400" b="1" dirty="0">
                <a:latin typeface="GOST type B" pitchFamily="34" charset="0"/>
                <a:cs typeface="Times New Roman" pitchFamily="18" charset="0"/>
              </a:rPr>
              <a:t> модель и чертеж прототипа энергетического  моноблока с ТСГЛ:</a:t>
            </a:r>
            <a:br>
              <a:rPr lang="ru-RU" sz="2400" b="1" dirty="0">
                <a:latin typeface="GOST type B" pitchFamily="34" charset="0"/>
                <a:cs typeface="Times New Roman" pitchFamily="18" charset="0"/>
              </a:rPr>
            </a:br>
            <a:endParaRPr lang="ru-RU" sz="2400" b="1" dirty="0">
              <a:latin typeface="GOST type B" pitchFamily="34" charset="0"/>
              <a:cs typeface="Times New Roman" pitchFamily="18" charset="0"/>
            </a:endParaRPr>
          </a:p>
        </p:txBody>
      </p:sp>
      <p:sp>
        <p:nvSpPr>
          <p:cNvPr id="8" name="Номер слайда 7"/>
          <p:cNvSpPr>
            <a:spLocks noGrp="1"/>
          </p:cNvSpPr>
          <p:nvPr>
            <p:ph type="sldNum" sz="quarter" idx="12"/>
          </p:nvPr>
        </p:nvSpPr>
        <p:spPr/>
        <p:txBody>
          <a:bodyPr/>
          <a:lstStyle/>
          <a:p>
            <a:fld id="{65C0526B-75B2-4366-BA26-243F3F7FF712}" type="slidenum">
              <a:rPr lang="ru-RU" smtClean="0"/>
              <a:pPr/>
              <a:t>10</a:t>
            </a:fld>
            <a:endParaRPr lang="ru-RU"/>
          </a:p>
        </p:txBody>
      </p:sp>
      <p:pic>
        <p:nvPicPr>
          <p:cNvPr id="5" name="Объект 4" descr="МОНОБЛОК С НАДП.JPG"/>
          <p:cNvPicPr>
            <a:picLocks noGrp="1"/>
          </p:cNvPicPr>
          <p:nvPr>
            <p:ph sz="quarter" idx="13"/>
          </p:nvPr>
        </p:nvPicPr>
        <p:blipFill>
          <a:blip r:embed="rId2" cstate="print"/>
          <a:stretch>
            <a:fillRect/>
          </a:stretch>
        </p:blipFill>
        <p:spPr>
          <a:xfrm>
            <a:off x="395536" y="2492896"/>
            <a:ext cx="3967733" cy="3499379"/>
          </a:xfrm>
          <a:prstGeom prst="rect">
            <a:avLst/>
          </a:prstGeom>
        </p:spPr>
      </p:pic>
      <p:pic>
        <p:nvPicPr>
          <p:cNvPr id="6" name="Объект 5" descr="состав моноблока схема.JPG"/>
          <p:cNvPicPr>
            <a:picLocks noGrp="1"/>
          </p:cNvPicPr>
          <p:nvPr>
            <p:ph sz="quarter" idx="14"/>
          </p:nvPr>
        </p:nvPicPr>
        <p:blipFill>
          <a:blip r:embed="rId3" cstate="print"/>
          <a:stretch>
            <a:fillRect/>
          </a:stretch>
        </p:blipFill>
        <p:spPr>
          <a:xfrm>
            <a:off x="4572000" y="2564904"/>
            <a:ext cx="4319464" cy="3600400"/>
          </a:xfrm>
          <a:prstGeom prst="rect">
            <a:avLst/>
          </a:prstGeom>
        </p:spPr>
      </p:pic>
    </p:spTree>
    <p:extLst>
      <p:ext uri="{BB962C8B-B14F-4D97-AF65-F5344CB8AC3E}">
        <p14:creationId xmlns:p14="http://schemas.microsoft.com/office/powerpoint/2010/main" xmlns="" val="1920960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29600" cy="1252728"/>
          </a:xfrm>
        </p:spPr>
        <p:txBody>
          <a:bodyPr>
            <a:noAutofit/>
          </a:bodyPr>
          <a:lstStyle/>
          <a:p>
            <a:pPr algn="l"/>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t>
            </a:r>
            <a:r>
              <a:rPr lang="ru-RU" sz="1800" b="1" dirty="0" smtClean="0">
                <a:solidFill>
                  <a:schemeClr val="bg1"/>
                </a:solidFill>
                <a:latin typeface="GOST type B" pitchFamily="34" charset="0"/>
                <a:cs typeface="Times New Roman" pitchFamily="18" charset="0"/>
              </a:rPr>
              <a:t>Энергетический моноблок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400" dirty="0" smtClean="0">
                <a:solidFill>
                  <a:schemeClr val="tx1"/>
                </a:solidFill>
                <a:latin typeface="GOST type B" pitchFamily="34" charset="0"/>
                <a:cs typeface="Times New Roman" pitchFamily="18" charset="0"/>
              </a:rPr>
              <a:t>Заявителю </a:t>
            </a:r>
            <a:r>
              <a:rPr lang="ru-RU" sz="1400" dirty="0">
                <a:solidFill>
                  <a:schemeClr val="tx1"/>
                </a:solidFill>
                <a:latin typeface="GOST type B" pitchFamily="34" charset="0"/>
                <a:cs typeface="Times New Roman" pitchFamily="18" charset="0"/>
              </a:rPr>
              <a:t>выгоднее осуществить технологическое присоединение к электрическим сетям Электроснабжающей организации на уровне напряжения 10 (6) кВ, так как плата за технологическое присоединение к сети на уровне 0,4 кВ не менее 40 тыс. руб. за 1 кВт, и может быть еще дороже (в зависимости от района и точки присоединения). За счет экономии денежных средств, обеспеченной разностью тарифов 0,4 </a:t>
            </a:r>
            <a:r>
              <a:rPr lang="ru-RU" sz="1400" dirty="0" err="1">
                <a:solidFill>
                  <a:schemeClr val="tx1"/>
                </a:solidFill>
                <a:latin typeface="GOST type B" pitchFamily="34" charset="0"/>
                <a:cs typeface="Times New Roman" pitchFamily="18" charset="0"/>
              </a:rPr>
              <a:t>кВ</a:t>
            </a:r>
            <a:r>
              <a:rPr lang="ru-RU" sz="1400" dirty="0">
                <a:solidFill>
                  <a:schemeClr val="tx1"/>
                </a:solidFill>
                <a:latin typeface="GOST type B" pitchFamily="34" charset="0"/>
                <a:cs typeface="Times New Roman" pitchFamily="18" charset="0"/>
              </a:rPr>
              <a:t> и 10(6) </a:t>
            </a:r>
            <a:r>
              <a:rPr lang="ru-RU" sz="1400" dirty="0" err="1">
                <a:solidFill>
                  <a:schemeClr val="tx1"/>
                </a:solidFill>
                <a:latin typeface="GOST type B" pitchFamily="34" charset="0"/>
                <a:cs typeface="Times New Roman" pitchFamily="18" charset="0"/>
              </a:rPr>
              <a:t>кВ</a:t>
            </a:r>
            <a:r>
              <a:rPr lang="ru-RU" sz="1400" dirty="0">
                <a:solidFill>
                  <a:schemeClr val="tx1"/>
                </a:solidFill>
                <a:latin typeface="GOST type B" pitchFamily="34" charset="0"/>
                <a:cs typeface="Times New Roman" pitchFamily="18" charset="0"/>
              </a:rPr>
              <a:t>, Заявитель имеет возможность приобретения моноблока, и может осуществить технологическое присоединение на уровне 10 (6) </a:t>
            </a:r>
            <a:r>
              <a:rPr lang="ru-RU" sz="1400" dirty="0" err="1">
                <a:solidFill>
                  <a:schemeClr val="tx1"/>
                </a:solidFill>
                <a:latin typeface="GOST type B" pitchFamily="34" charset="0"/>
                <a:cs typeface="Times New Roman" pitchFamily="18" charset="0"/>
              </a:rPr>
              <a:t>кВ</a:t>
            </a:r>
            <a:r>
              <a:rPr lang="ru-RU" sz="1400" dirty="0">
                <a:solidFill>
                  <a:schemeClr val="tx1"/>
                </a:solidFill>
                <a:latin typeface="GOST type B" pitchFamily="34" charset="0"/>
                <a:cs typeface="Times New Roman" pitchFamily="18" charset="0"/>
              </a:rPr>
              <a:t>, как наиболее выгодное (в том числе и в размере платы за потребляемую электроэнергию).</a:t>
            </a:r>
            <a:br>
              <a:rPr lang="ru-RU" sz="1400" dirty="0">
                <a:solidFill>
                  <a:schemeClr val="tx1"/>
                </a:solidFill>
                <a:latin typeface="GOST type B" pitchFamily="34" charset="0"/>
                <a:cs typeface="Times New Roman" pitchFamily="18" charset="0"/>
              </a:rPr>
            </a:br>
            <a:r>
              <a:rPr lang="ru-RU" sz="1400" dirty="0">
                <a:solidFill>
                  <a:schemeClr val="tx1"/>
                </a:solidFill>
                <a:latin typeface="GOST type B" pitchFamily="34" charset="0"/>
                <a:cs typeface="Times New Roman" pitchFamily="18" charset="0"/>
              </a:rPr>
              <a:t>Потенциальными потребителями данного оборудования могут </a:t>
            </a:r>
            <a:r>
              <a:rPr lang="ru-RU" sz="1400" dirty="0" smtClean="0">
                <a:solidFill>
                  <a:schemeClr val="tx1"/>
                </a:solidFill>
                <a:latin typeface="GOST type B" pitchFamily="34" charset="0"/>
                <a:cs typeface="Times New Roman" pitchFamily="18" charset="0"/>
              </a:rPr>
              <a:t>являться:</a:t>
            </a:r>
            <a:br>
              <a:rPr lang="ru-RU" sz="1400" dirty="0" smtClean="0">
                <a:solidFill>
                  <a:schemeClr val="tx1"/>
                </a:solidFill>
                <a:latin typeface="GOST type B" pitchFamily="34" charset="0"/>
                <a:cs typeface="Times New Roman" pitchFamily="18" charset="0"/>
              </a:rPr>
            </a:br>
            <a:r>
              <a:rPr lang="ru-RU" sz="1400" dirty="0" smtClean="0">
                <a:solidFill>
                  <a:schemeClr val="tx1"/>
                </a:solidFill>
                <a:latin typeface="GOST type B" pitchFamily="34" charset="0"/>
                <a:cs typeface="Times New Roman" pitchFamily="18" charset="0"/>
              </a:rPr>
              <a:t>1</a:t>
            </a:r>
            <a:r>
              <a:rPr lang="ru-RU" sz="1400" dirty="0">
                <a:solidFill>
                  <a:schemeClr val="tx1"/>
                </a:solidFill>
                <a:latin typeface="GOST type B" pitchFamily="34" charset="0"/>
                <a:cs typeface="Times New Roman" pitchFamily="18" charset="0"/>
              </a:rPr>
              <a:t>. строители блок-модульных котельных;</a:t>
            </a:r>
            <a:br>
              <a:rPr lang="ru-RU" sz="1400" dirty="0">
                <a:solidFill>
                  <a:schemeClr val="tx1"/>
                </a:solidFill>
                <a:latin typeface="GOST type B" pitchFamily="34" charset="0"/>
                <a:cs typeface="Times New Roman" pitchFamily="18" charset="0"/>
              </a:rPr>
            </a:br>
            <a:r>
              <a:rPr lang="ru-RU" sz="1400" dirty="0">
                <a:solidFill>
                  <a:schemeClr val="tx1"/>
                </a:solidFill>
                <a:latin typeface="GOST type B" pitchFamily="34" charset="0"/>
                <a:cs typeface="Times New Roman" pitchFamily="18" charset="0"/>
              </a:rPr>
              <a:t>2. объекты социальной инфраструктуры;</a:t>
            </a:r>
            <a:br>
              <a:rPr lang="ru-RU" sz="1400" dirty="0">
                <a:solidFill>
                  <a:schemeClr val="tx1"/>
                </a:solidFill>
                <a:latin typeface="GOST type B" pitchFamily="34" charset="0"/>
                <a:cs typeface="Times New Roman" pitchFamily="18" charset="0"/>
              </a:rPr>
            </a:br>
            <a:r>
              <a:rPr lang="ru-RU" sz="1400" dirty="0" smtClean="0">
                <a:solidFill>
                  <a:schemeClr val="tx1"/>
                </a:solidFill>
                <a:latin typeface="GOST type B" pitchFamily="34" charset="0"/>
                <a:cs typeface="Times New Roman" pitchFamily="18" charset="0"/>
              </a:rPr>
              <a:t>3</a:t>
            </a:r>
            <a:r>
              <a:rPr lang="ru-RU" sz="1400" dirty="0">
                <a:solidFill>
                  <a:schemeClr val="tx1"/>
                </a:solidFill>
                <a:latin typeface="GOST type B" pitchFamily="34" charset="0"/>
                <a:cs typeface="Times New Roman" pitchFamily="18" charset="0"/>
              </a:rPr>
              <a:t>. предприятия здравоохранения, в том числе и операционные комплексы;</a:t>
            </a:r>
            <a:br>
              <a:rPr lang="ru-RU" sz="1400" dirty="0">
                <a:solidFill>
                  <a:schemeClr val="tx1"/>
                </a:solidFill>
                <a:latin typeface="GOST type B" pitchFamily="34" charset="0"/>
                <a:cs typeface="Times New Roman" pitchFamily="18" charset="0"/>
              </a:rPr>
            </a:br>
            <a:r>
              <a:rPr lang="ru-RU" sz="1400" dirty="0">
                <a:solidFill>
                  <a:schemeClr val="tx1"/>
                </a:solidFill>
                <a:latin typeface="GOST type B" pitchFamily="34" charset="0"/>
                <a:cs typeface="Times New Roman" pitchFamily="18" charset="0"/>
              </a:rPr>
              <a:t>4. объекты транспорта нефти и газа, питающиеся от </a:t>
            </a:r>
            <a:r>
              <a:rPr lang="ru-RU" sz="1400" dirty="0" smtClean="0">
                <a:solidFill>
                  <a:schemeClr val="tx1"/>
                </a:solidFill>
                <a:latin typeface="GOST type B" pitchFamily="34" charset="0"/>
                <a:cs typeface="Times New Roman" pitchFamily="18" charset="0"/>
              </a:rPr>
              <a:t>вдоль трассовых </a:t>
            </a:r>
            <a:r>
              <a:rPr lang="ru-RU" sz="1400" dirty="0">
                <a:solidFill>
                  <a:schemeClr val="tx1"/>
                </a:solidFill>
                <a:latin typeface="GOST type B" pitchFamily="34" charset="0"/>
                <a:cs typeface="Times New Roman" pitchFamily="18" charset="0"/>
              </a:rPr>
              <a:t>высоковольтных линий (пункты управления задвижками, камеры СОД и </a:t>
            </a:r>
            <a:r>
              <a:rPr lang="ru-RU" sz="1400" dirty="0" err="1">
                <a:solidFill>
                  <a:schemeClr val="tx1"/>
                </a:solidFill>
                <a:latin typeface="GOST type B" pitchFamily="34" charset="0"/>
                <a:cs typeface="Times New Roman" pitchFamily="18" charset="0"/>
              </a:rPr>
              <a:t>т.д</a:t>
            </a:r>
            <a:r>
              <a:rPr lang="ru-RU" sz="1400" dirty="0">
                <a:solidFill>
                  <a:schemeClr val="tx1"/>
                </a:solidFill>
                <a:latin typeface="GOST type B" pitchFamily="34" charset="0"/>
                <a:cs typeface="Times New Roman" pitchFamily="18" charset="0"/>
              </a:rPr>
              <a:t>);</a:t>
            </a:r>
            <a:br>
              <a:rPr lang="ru-RU" sz="1400" dirty="0">
                <a:solidFill>
                  <a:schemeClr val="tx1"/>
                </a:solidFill>
                <a:latin typeface="GOST type B" pitchFamily="34" charset="0"/>
                <a:cs typeface="Times New Roman" pitchFamily="18" charset="0"/>
              </a:rPr>
            </a:br>
            <a:r>
              <a:rPr lang="ru-RU" sz="1400" dirty="0">
                <a:solidFill>
                  <a:schemeClr val="tx1"/>
                </a:solidFill>
                <a:latin typeface="GOST type B" pitchFamily="34" charset="0"/>
                <a:cs typeface="Times New Roman" pitchFamily="18" charset="0"/>
              </a:rPr>
              <a:t>5. объекты нового строительства и реконструкции;</a:t>
            </a:r>
            <a:br>
              <a:rPr lang="ru-RU" sz="1400" dirty="0">
                <a:solidFill>
                  <a:schemeClr val="tx1"/>
                </a:solidFill>
                <a:latin typeface="GOST type B" pitchFamily="34" charset="0"/>
                <a:cs typeface="Times New Roman" pitchFamily="18" charset="0"/>
              </a:rPr>
            </a:br>
            <a:r>
              <a:rPr lang="ru-RU" sz="1400" dirty="0">
                <a:solidFill>
                  <a:schemeClr val="tx1"/>
                </a:solidFill>
                <a:latin typeface="GOST type B" pitchFamily="34" charset="0"/>
                <a:cs typeface="Times New Roman" pitchFamily="18" charset="0"/>
              </a:rPr>
              <a:t>6. устройства связи и устройства телемеханики;</a:t>
            </a:r>
            <a:br>
              <a:rPr lang="ru-RU" sz="1400" dirty="0">
                <a:solidFill>
                  <a:schemeClr val="tx1"/>
                </a:solidFill>
                <a:latin typeface="GOST type B" pitchFamily="34" charset="0"/>
                <a:cs typeface="Times New Roman" pitchFamily="18" charset="0"/>
              </a:rPr>
            </a:br>
            <a:r>
              <a:rPr lang="ru-RU" sz="1400" dirty="0">
                <a:solidFill>
                  <a:schemeClr val="tx1"/>
                </a:solidFill>
                <a:latin typeface="GOST type B" pitchFamily="34" charset="0"/>
                <a:cs typeface="Times New Roman" pitchFamily="18" charset="0"/>
              </a:rPr>
              <a:t>7. центры  питания устройств автоблокировки РЖД.</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endParaRPr lang="ru-RU" sz="1400" dirty="0">
              <a:solidFill>
                <a:schemeClr val="tx1"/>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65C0526B-75B2-4366-BA26-243F3F7FF712}" type="slidenum">
              <a:rPr lang="ru-RU" smtClean="0"/>
              <a:pPr/>
              <a:t>11</a:t>
            </a:fld>
            <a:endParaRPr lang="ru-RU"/>
          </a:p>
        </p:txBody>
      </p:sp>
    </p:spTree>
    <p:extLst>
      <p:ext uri="{BB962C8B-B14F-4D97-AF65-F5344CB8AC3E}">
        <p14:creationId xmlns:p14="http://schemas.microsoft.com/office/powerpoint/2010/main" xmlns="" val="327374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8328"/>
            <a:ext cx="8640960" cy="1252728"/>
          </a:xfrm>
        </p:spPr>
        <p:txBody>
          <a:bodyPr>
            <a:noAutofit/>
          </a:bodyPr>
          <a:lstStyle/>
          <a:p>
            <a:pPr algn="l"/>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dirty="0" smtClean="0">
                <a:solidFill>
                  <a:schemeClr val="bg1"/>
                </a:solidFill>
                <a:latin typeface="GOST type B" pitchFamily="34" charset="0"/>
                <a:cs typeface="Times New Roman" pitchFamily="18" charset="0"/>
              </a:rPr>
              <a:t>Энергетический </a:t>
            </a:r>
            <a:r>
              <a:rPr lang="ru-RU" sz="1800" b="1" dirty="0">
                <a:solidFill>
                  <a:schemeClr val="bg1"/>
                </a:solidFill>
                <a:latin typeface="GOST type B" pitchFamily="34" charset="0"/>
                <a:cs typeface="Times New Roman" pitchFamily="18" charset="0"/>
              </a:rPr>
              <a:t>моноблок</a:t>
            </a:r>
            <a:r>
              <a:rPr lang="ru-RU" sz="1800" dirty="0">
                <a:solidFill>
                  <a:schemeClr val="tx2">
                    <a:lumMod val="50000"/>
                  </a:schemeClr>
                </a:solidFill>
                <a:latin typeface="Times New Roman" pitchFamily="18" charset="0"/>
                <a:cs typeface="Times New Roman" pitchFamily="18" charset="0"/>
              </a:rPr>
              <a:t/>
            </a:r>
            <a:br>
              <a:rPr lang="ru-RU" sz="1800" dirty="0">
                <a:solidFill>
                  <a:schemeClr val="tx2">
                    <a:lumMod val="50000"/>
                  </a:schemeClr>
                </a:solidFill>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400" dirty="0" smtClean="0">
                <a:solidFill>
                  <a:schemeClr val="tx1"/>
                </a:solidFill>
                <a:latin typeface="GOST type B" pitchFamily="34" charset="0"/>
                <a:cs typeface="Times New Roman" pitchFamily="18" charset="0"/>
              </a:rPr>
              <a:t>В </a:t>
            </a:r>
            <a:r>
              <a:rPr lang="ru-RU" sz="1400" dirty="0">
                <a:solidFill>
                  <a:schemeClr val="tx1"/>
                </a:solidFill>
                <a:latin typeface="GOST type B" pitchFamily="34" charset="0"/>
                <a:cs typeface="Times New Roman" pitchFamily="18" charset="0"/>
              </a:rPr>
              <a:t>зависимости от категории надежности потребителя может использоваться различная компоновка ЭМБ.</a:t>
            </a:r>
            <a:br>
              <a:rPr lang="ru-RU" sz="1400" dirty="0">
                <a:solidFill>
                  <a:schemeClr val="tx1"/>
                </a:solidFill>
                <a:latin typeface="GOST type B" pitchFamily="34" charset="0"/>
                <a:cs typeface="Times New Roman" pitchFamily="18" charset="0"/>
              </a:rPr>
            </a:br>
            <a:r>
              <a:rPr lang="ru-RU" sz="1400" dirty="0">
                <a:solidFill>
                  <a:schemeClr val="tx1"/>
                </a:solidFill>
                <a:latin typeface="GOST type B" pitchFamily="34" charset="0"/>
                <a:cs typeface="Times New Roman" pitchFamily="18" charset="0"/>
              </a:rPr>
              <a:t> К примеру, для потребителей второй категории надежности (блок-модульные котельные) используется ЭМБ, в состав которого входит блок-бокс с ДЭС и блок-бокс с ТСГЛ (включающий в себя РУВН и РУНН). Данное исполнение позволяет сэкономить на строительстве второй высоковольтной воздушной или кабельной линии.</a:t>
            </a:r>
            <a:br>
              <a:rPr lang="ru-RU" sz="1400" dirty="0">
                <a:solidFill>
                  <a:schemeClr val="tx1"/>
                </a:solidFill>
                <a:latin typeface="GOST type B" pitchFamily="34" charset="0"/>
                <a:cs typeface="Times New Roman" pitchFamily="18" charset="0"/>
              </a:rPr>
            </a:br>
            <a:r>
              <a:rPr lang="ru-RU" sz="1400" dirty="0">
                <a:solidFill>
                  <a:schemeClr val="tx1"/>
                </a:solidFill>
                <a:latin typeface="GOST type B" pitchFamily="34" charset="0"/>
                <a:cs typeface="Times New Roman" pitchFamily="18" charset="0"/>
              </a:rPr>
              <a:t>Для объектов первой категории надежности электроснабжения в состав ЭМБ входит два модуля с ТСГЛ и  модуль  ДЭС. Также особый интерес при технологическом присоединении на уровне 10 (6) </a:t>
            </a:r>
            <a:r>
              <a:rPr lang="ru-RU" sz="1400" dirty="0" err="1">
                <a:solidFill>
                  <a:schemeClr val="tx1"/>
                </a:solidFill>
                <a:latin typeface="GOST type B" pitchFamily="34" charset="0"/>
                <a:cs typeface="Times New Roman" pitchFamily="18" charset="0"/>
              </a:rPr>
              <a:t>кВ</a:t>
            </a:r>
            <a:r>
              <a:rPr lang="ru-RU" sz="1400" dirty="0">
                <a:solidFill>
                  <a:schemeClr val="tx1"/>
                </a:solidFill>
                <a:latin typeface="GOST type B" pitchFamily="34" charset="0"/>
                <a:cs typeface="Times New Roman" pitchFamily="18" charset="0"/>
              </a:rPr>
              <a:t> и экономии на этом значительных денежных средств моноблок представляет для Заявителей третьей категории надежности электроснабжения, так как наличие резервного источника фактически обеспечивает вторую категорию надежности.</a:t>
            </a:r>
            <a:br>
              <a:rPr lang="ru-RU" sz="1400" dirty="0">
                <a:solidFill>
                  <a:schemeClr val="tx1"/>
                </a:solidFill>
                <a:latin typeface="GOST type B" pitchFamily="34" charset="0"/>
                <a:cs typeface="Times New Roman" pitchFamily="18" charset="0"/>
              </a:rPr>
            </a:br>
            <a:endParaRPr lang="ru-RU" sz="1400" dirty="0">
              <a:solidFill>
                <a:schemeClr val="tx1"/>
              </a:solidFill>
              <a:latin typeface="GOST type B" pitchFamily="34" charset="0"/>
              <a:cs typeface="Times New Roman" pitchFamily="18" charset="0"/>
            </a:endParaRPr>
          </a:p>
        </p:txBody>
      </p:sp>
      <p:sp>
        <p:nvSpPr>
          <p:cNvPr id="4" name="Номер слайда 3"/>
          <p:cNvSpPr>
            <a:spLocks noGrp="1"/>
          </p:cNvSpPr>
          <p:nvPr>
            <p:ph type="sldNum" sz="quarter" idx="12"/>
          </p:nvPr>
        </p:nvSpPr>
        <p:spPr/>
        <p:txBody>
          <a:bodyPr/>
          <a:lstStyle/>
          <a:p>
            <a:fld id="{65C0526B-75B2-4366-BA26-243F3F7FF712}" type="slidenum">
              <a:rPr lang="ru-RU" smtClean="0"/>
              <a:pPr/>
              <a:t>12</a:t>
            </a:fld>
            <a:endParaRPr lang="ru-RU"/>
          </a:p>
        </p:txBody>
      </p:sp>
    </p:spTree>
    <p:extLst>
      <p:ext uri="{BB962C8B-B14F-4D97-AF65-F5344CB8AC3E}">
        <p14:creationId xmlns:p14="http://schemas.microsoft.com/office/powerpoint/2010/main" xmlns="" val="2311711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1800" b="1" dirty="0" smtClean="0">
                <a:solidFill>
                  <a:schemeClr val="bg1"/>
                </a:solidFill>
                <a:latin typeface="GOST type B" pitchFamily="34" charset="0"/>
                <a:cs typeface="Times New Roman" pitchFamily="18" charset="0"/>
              </a:rPr>
              <a:t>5.1 Комплектация (компоненты и системы)</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endParaRPr lang="ru-RU" sz="1800" dirty="0">
              <a:latin typeface="GOST type B" pitchFamily="34" charset="0"/>
            </a:endParaRPr>
          </a:p>
        </p:txBody>
      </p:sp>
      <p:sp>
        <p:nvSpPr>
          <p:cNvPr id="3" name="Номер слайда 2"/>
          <p:cNvSpPr>
            <a:spLocks noGrp="1"/>
          </p:cNvSpPr>
          <p:nvPr>
            <p:ph type="sldNum" sz="quarter" idx="12"/>
          </p:nvPr>
        </p:nvSpPr>
        <p:spPr/>
        <p:txBody>
          <a:bodyPr/>
          <a:lstStyle/>
          <a:p>
            <a:fld id="{65C0526B-75B2-4366-BA26-243F3F7FF712}" type="slidenum">
              <a:rPr lang="ru-RU" smtClean="0"/>
              <a:pPr/>
              <a:t>13</a:t>
            </a:fld>
            <a:endParaRPr lang="ru-RU"/>
          </a:p>
        </p:txBody>
      </p:sp>
      <p:graphicFrame>
        <p:nvGraphicFramePr>
          <p:cNvPr id="6" name="Таблица 5"/>
          <p:cNvGraphicFramePr>
            <a:graphicFrameLocks noGrp="1"/>
          </p:cNvGraphicFramePr>
          <p:nvPr/>
        </p:nvGraphicFramePr>
        <p:xfrm>
          <a:off x="323528" y="980728"/>
          <a:ext cx="8640960" cy="5328592"/>
        </p:xfrm>
        <a:graphic>
          <a:graphicData uri="http://schemas.openxmlformats.org/drawingml/2006/table">
            <a:tbl>
              <a:tblPr firstRow="1" bandRow="1">
                <a:tableStyleId>{5C22544A-7EE6-4342-B048-85BDC9FD1C3A}</a:tableStyleId>
              </a:tblPr>
              <a:tblGrid>
                <a:gridCol w="2160240"/>
                <a:gridCol w="2160240"/>
                <a:gridCol w="2160240"/>
                <a:gridCol w="2160240"/>
              </a:tblGrid>
              <a:tr h="423272">
                <a:tc>
                  <a:txBody>
                    <a:bodyPr/>
                    <a:lstStyle/>
                    <a:p>
                      <a:pPr algn="ctr"/>
                      <a:r>
                        <a:rPr lang="ru-RU" b="1" dirty="0" smtClean="0">
                          <a:latin typeface="GOST type B" pitchFamily="34" charset="0"/>
                        </a:rPr>
                        <a:t>БЛОК ДЭС</a:t>
                      </a:r>
                      <a:endParaRPr lang="ru-RU" b="1" dirty="0">
                        <a:latin typeface="GOST type B" pitchFamily="34" charset="0"/>
                      </a:endParaRPr>
                    </a:p>
                  </a:txBody>
                  <a:tcPr/>
                </a:tc>
                <a:tc>
                  <a:txBody>
                    <a:bodyPr/>
                    <a:lstStyle/>
                    <a:p>
                      <a:pPr algn="ctr"/>
                      <a:r>
                        <a:rPr lang="ru-RU" dirty="0" smtClean="0">
                          <a:latin typeface="GOST type B" pitchFamily="34" charset="0"/>
                        </a:rPr>
                        <a:t>КРУ</a:t>
                      </a:r>
                      <a:endParaRPr lang="ru-RU" dirty="0">
                        <a:latin typeface="GOST type B" pitchFamily="34" charset="0"/>
                      </a:endParaRPr>
                    </a:p>
                  </a:txBody>
                  <a:tcPr/>
                </a:tc>
                <a:tc>
                  <a:txBody>
                    <a:bodyPr/>
                    <a:lstStyle/>
                    <a:p>
                      <a:pPr algn="ctr"/>
                      <a:r>
                        <a:rPr lang="ru-RU" dirty="0" smtClean="0">
                          <a:latin typeface="GOST type B" pitchFamily="34" charset="0"/>
                        </a:rPr>
                        <a:t>ТСГЛ</a:t>
                      </a:r>
                      <a:endParaRPr lang="ru-RU" dirty="0">
                        <a:latin typeface="GOST type B" pitchFamily="34" charset="0"/>
                      </a:endParaRPr>
                    </a:p>
                  </a:txBody>
                  <a:tcPr/>
                </a:tc>
                <a:tc>
                  <a:txBody>
                    <a:bodyPr/>
                    <a:lstStyle/>
                    <a:p>
                      <a:pPr algn="ctr"/>
                      <a:r>
                        <a:rPr lang="ru-RU" dirty="0" smtClean="0">
                          <a:latin typeface="GOST type B" pitchFamily="34" charset="0"/>
                        </a:rPr>
                        <a:t>РУНН</a:t>
                      </a:r>
                      <a:endParaRPr lang="ru-RU" dirty="0">
                        <a:latin typeface="GOST type B" pitchFamily="34" charset="0"/>
                      </a:endParaRPr>
                    </a:p>
                  </a:txBody>
                  <a:tcPr/>
                </a:tc>
              </a:tr>
              <a:tr h="4905320">
                <a:tc>
                  <a:txBody>
                    <a:bodyPr/>
                    <a:lstStyle/>
                    <a:p>
                      <a:r>
                        <a:rPr lang="ru-RU" sz="1100" dirty="0" smtClean="0">
                          <a:latin typeface="GOST type B" pitchFamily="34" charset="0"/>
                        </a:rPr>
                        <a:t>Блок</a:t>
                      </a:r>
                      <a:r>
                        <a:rPr lang="ru-RU" sz="1100" baseline="0" dirty="0" smtClean="0">
                          <a:latin typeface="GOST type B" pitchFamily="34" charset="0"/>
                        </a:rPr>
                        <a:t> дизельной электростанции – полностью готовый блок-контейнерный энергетический модуль «НОРД», включающий в себя:</a:t>
                      </a:r>
                    </a:p>
                    <a:p>
                      <a:endParaRPr lang="ru-RU" sz="1100" baseline="0" dirty="0" smtClean="0">
                        <a:latin typeface="GOST type B" pitchFamily="34" charset="0"/>
                      </a:endParaRPr>
                    </a:p>
                    <a:p>
                      <a:pPr>
                        <a:buFontTx/>
                        <a:buChar char="-"/>
                      </a:pPr>
                      <a:r>
                        <a:rPr lang="ru-RU" sz="1100" baseline="0" dirty="0" smtClean="0">
                          <a:latin typeface="GOST type B" pitchFamily="34" charset="0"/>
                        </a:rPr>
                        <a:t>дизель-генераторную установку третьей степени автоматизации;</a:t>
                      </a:r>
                    </a:p>
                    <a:p>
                      <a:pPr>
                        <a:buFontTx/>
                        <a:buChar char="-"/>
                      </a:pPr>
                      <a:r>
                        <a:rPr lang="ru-RU" sz="1100" baseline="0" dirty="0" smtClean="0">
                          <a:latin typeface="GOST type B" pitchFamily="34" charset="0"/>
                        </a:rPr>
                        <a:t>Систему рабочего и аварийного освещения;</a:t>
                      </a:r>
                    </a:p>
                    <a:p>
                      <a:pPr>
                        <a:buFontTx/>
                        <a:buChar char="-"/>
                      </a:pPr>
                      <a:r>
                        <a:rPr lang="ru-RU" sz="1100" baseline="0" dirty="0" smtClean="0">
                          <a:latin typeface="GOST type B" pitchFamily="34" charset="0"/>
                        </a:rPr>
                        <a:t> систему вентиляции;</a:t>
                      </a:r>
                    </a:p>
                    <a:p>
                      <a:pPr>
                        <a:buFontTx/>
                        <a:buChar char="-"/>
                      </a:pPr>
                      <a:r>
                        <a:rPr lang="ru-RU" sz="1100" baseline="0" dirty="0" smtClean="0">
                          <a:latin typeface="GOST type B" pitchFamily="34" charset="0"/>
                        </a:rPr>
                        <a:t> систему охлаждения;</a:t>
                      </a:r>
                    </a:p>
                    <a:p>
                      <a:pPr>
                        <a:buFontTx/>
                        <a:buChar char="-"/>
                      </a:pPr>
                      <a:r>
                        <a:rPr lang="ru-RU" sz="1100" baseline="0" dirty="0" smtClean="0">
                          <a:latin typeface="GOST type B" pitchFamily="34" charset="0"/>
                        </a:rPr>
                        <a:t> выпускную систему;</a:t>
                      </a:r>
                    </a:p>
                    <a:p>
                      <a:pPr>
                        <a:buFontTx/>
                        <a:buChar char="-"/>
                      </a:pPr>
                      <a:r>
                        <a:rPr lang="ru-RU" sz="1100" baseline="0" dirty="0" smtClean="0">
                          <a:latin typeface="GOST type B" pitchFamily="34" charset="0"/>
                        </a:rPr>
                        <a:t> систему воздухоподачи и отопления;</a:t>
                      </a:r>
                    </a:p>
                    <a:p>
                      <a:pPr>
                        <a:buFontTx/>
                        <a:buChar char="-"/>
                      </a:pPr>
                      <a:r>
                        <a:rPr lang="ru-RU" sz="1100" baseline="0" dirty="0" smtClean="0">
                          <a:latin typeface="GOST type B" pitchFamily="34" charset="0"/>
                        </a:rPr>
                        <a:t> систему охранно-пожарной сигнализации и пожаротушения;</a:t>
                      </a:r>
                    </a:p>
                    <a:p>
                      <a:pPr>
                        <a:buFontTx/>
                        <a:buChar char="-"/>
                      </a:pPr>
                      <a:r>
                        <a:rPr lang="ru-RU" sz="1100" baseline="0" dirty="0" smtClean="0">
                          <a:latin typeface="GOST type B" pitchFamily="34" charset="0"/>
                        </a:rPr>
                        <a:t> щит собственных нужд и индикаторная панель управления;</a:t>
                      </a:r>
                    </a:p>
                    <a:p>
                      <a:pPr>
                        <a:buFontTx/>
                        <a:buChar char="-"/>
                      </a:pPr>
                      <a:r>
                        <a:rPr lang="ru-RU" sz="1100" baseline="0" dirty="0" smtClean="0">
                          <a:latin typeface="GOST type B" pitchFamily="34" charset="0"/>
                        </a:rPr>
                        <a:t> топливную систему</a:t>
                      </a:r>
                    </a:p>
                  </a:txBody>
                  <a:tcPr/>
                </a:tc>
                <a:tc>
                  <a:txBody>
                    <a:bodyPr/>
                    <a:lstStyle/>
                    <a:p>
                      <a:r>
                        <a:rPr lang="ru-RU" sz="1100" dirty="0" smtClean="0">
                          <a:latin typeface="GOST type B" pitchFamily="34" charset="0"/>
                        </a:rPr>
                        <a:t>Блок</a:t>
                      </a:r>
                      <a:r>
                        <a:rPr lang="ru-RU" sz="1100" baseline="0" dirty="0" smtClean="0">
                          <a:latin typeface="GOST type B" pitchFamily="34" charset="0"/>
                        </a:rPr>
                        <a:t> комплектного распределительного устройства на вводе: соединенные между собой ячейки. </a:t>
                      </a:r>
                    </a:p>
                    <a:p>
                      <a:r>
                        <a:rPr lang="ru-RU" sz="1100" baseline="0" dirty="0" smtClean="0">
                          <a:latin typeface="GOST type B" pitchFamily="34" charset="0"/>
                        </a:rPr>
                        <a:t>КРУ состоит:</a:t>
                      </a:r>
                    </a:p>
                    <a:p>
                      <a:pPr>
                        <a:buFontTx/>
                        <a:buChar char="-"/>
                      </a:pPr>
                      <a:r>
                        <a:rPr lang="ru-RU" sz="1100" baseline="0" dirty="0" smtClean="0">
                          <a:latin typeface="GOST type B" pitchFamily="34" charset="0"/>
                        </a:rPr>
                        <a:t>Выкатной вакуумный выключатель;</a:t>
                      </a:r>
                    </a:p>
                    <a:p>
                      <a:pPr>
                        <a:buFontTx/>
                        <a:buChar char="-"/>
                      </a:pPr>
                      <a:r>
                        <a:rPr lang="ru-RU" sz="1100" baseline="0" dirty="0" smtClean="0">
                          <a:latin typeface="GOST type B" pitchFamily="34" charset="0"/>
                        </a:rPr>
                        <a:t> трансформаторы тока;</a:t>
                      </a:r>
                    </a:p>
                    <a:p>
                      <a:pPr>
                        <a:buFontTx/>
                        <a:buChar char="-"/>
                      </a:pPr>
                      <a:r>
                        <a:rPr lang="ru-RU" sz="1100" baseline="0" dirty="0" smtClean="0">
                          <a:latin typeface="GOST type B" pitchFamily="34" charset="0"/>
                        </a:rPr>
                        <a:t> трансформаторы напряжения;</a:t>
                      </a:r>
                    </a:p>
                    <a:p>
                      <a:pPr>
                        <a:buFontTx/>
                        <a:buChar char="-"/>
                      </a:pPr>
                      <a:r>
                        <a:rPr lang="ru-RU" sz="1100" baseline="0" dirty="0" smtClean="0">
                          <a:latin typeface="GOST type B" pitchFamily="34" charset="0"/>
                        </a:rPr>
                        <a:t> узел учета с возможностью передачи данных;</a:t>
                      </a:r>
                    </a:p>
                    <a:p>
                      <a:pPr>
                        <a:buFontTx/>
                        <a:buChar char="-"/>
                      </a:pPr>
                      <a:r>
                        <a:rPr lang="ru-RU" sz="1100" baseline="0" dirty="0" smtClean="0">
                          <a:latin typeface="GOST type B" pitchFamily="34" charset="0"/>
                        </a:rPr>
                        <a:t> ОПН (ограничители перенапряжения).</a:t>
                      </a:r>
                    </a:p>
                    <a:p>
                      <a:pPr>
                        <a:buFontTx/>
                        <a:buChar char="-"/>
                      </a:pPr>
                      <a:r>
                        <a:rPr lang="ru-RU" sz="1100" baseline="0" dirty="0" smtClean="0">
                          <a:latin typeface="GOST type B" pitchFamily="34" charset="0"/>
                        </a:rPr>
                        <a:t>Номинальное напряжение – 10 (6) кВ.</a:t>
                      </a:r>
                      <a:endParaRPr lang="ru-RU" sz="1100" dirty="0">
                        <a:latin typeface="GOST type B" pitchFamily="34" charset="0"/>
                      </a:endParaRPr>
                    </a:p>
                  </a:txBody>
                  <a:tcPr/>
                </a:tc>
                <a:tc>
                  <a:txBody>
                    <a:bodyPr/>
                    <a:lstStyle/>
                    <a:p>
                      <a:r>
                        <a:rPr lang="ru-RU" sz="1100" dirty="0" smtClean="0">
                          <a:latin typeface="GOST type B" pitchFamily="34" charset="0"/>
                        </a:rPr>
                        <a:t>Блок ТСГЛ (трансформатор</a:t>
                      </a:r>
                      <a:r>
                        <a:rPr lang="ru-RU" sz="1100" baseline="0" dirty="0" smtClean="0">
                          <a:latin typeface="GOST type B" pitchFamily="34" charset="0"/>
                        </a:rPr>
                        <a:t> силовой сухой с литой эпоксидной изоляцией обмоток типа «ГЕОФОЛЬ»).</a:t>
                      </a:r>
                    </a:p>
                    <a:p>
                      <a:r>
                        <a:rPr lang="ru-RU" sz="1100" baseline="0" dirty="0" smtClean="0">
                          <a:latin typeface="GOST type B" pitchFamily="34" charset="0"/>
                        </a:rPr>
                        <a:t>Мощность – 400, 630 и 1000 кВА.</a:t>
                      </a:r>
                    </a:p>
                    <a:p>
                      <a:r>
                        <a:rPr lang="ru-RU" sz="1100" baseline="0" dirty="0" smtClean="0">
                          <a:latin typeface="GOST type B" pitchFamily="34" charset="0"/>
                        </a:rPr>
                        <a:t>Номинальное напряжение первичной обмотки – 10 (6), 20 (6) кВ.</a:t>
                      </a:r>
                      <a:endParaRPr lang="ru-RU" sz="1100" dirty="0">
                        <a:latin typeface="GOST type B" pitchFamily="34" charset="0"/>
                      </a:endParaRPr>
                    </a:p>
                  </a:txBody>
                  <a:tcPr/>
                </a:tc>
                <a:tc>
                  <a:txBody>
                    <a:bodyPr/>
                    <a:lstStyle/>
                    <a:p>
                      <a:r>
                        <a:rPr lang="ru-RU" sz="1100" dirty="0" smtClean="0">
                          <a:latin typeface="GOST type B" pitchFamily="34" charset="0"/>
                        </a:rPr>
                        <a:t>Блок РУНН (распределительное устройство низкого напряжения).</a:t>
                      </a:r>
                    </a:p>
                    <a:p>
                      <a:r>
                        <a:rPr lang="ru-RU" sz="1100" dirty="0" smtClean="0">
                          <a:latin typeface="GOST type B" pitchFamily="34" charset="0"/>
                        </a:rPr>
                        <a:t>Количество ячеек и отходящих линий определяется количеством потребителей.</a:t>
                      </a:r>
                      <a:endParaRPr lang="ru-RU" sz="1100" dirty="0">
                        <a:latin typeface="GOST type B"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6. Реализованные объекты</a:t>
            </a: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6.1 ПС Ярцево</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БКЭМ «НОРД-1000/0,4-У1»                           </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6.2 ПС Черноморская</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БКЭМ «НОРД-0660/0,4-У1»</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a:t>
            </a: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endParaRPr lang="ru-RU" sz="1800" dirty="0">
              <a:latin typeface="GOST type B" pitchFamily="34" charset="0"/>
            </a:endParaRPr>
          </a:p>
        </p:txBody>
      </p:sp>
      <p:sp>
        <p:nvSpPr>
          <p:cNvPr id="3" name="Номер слайда 2"/>
          <p:cNvSpPr>
            <a:spLocks noGrp="1"/>
          </p:cNvSpPr>
          <p:nvPr>
            <p:ph type="sldNum" sz="quarter" idx="12"/>
          </p:nvPr>
        </p:nvSpPr>
        <p:spPr/>
        <p:txBody>
          <a:bodyPr/>
          <a:lstStyle/>
          <a:p>
            <a:fld id="{65C0526B-75B2-4366-BA26-243F3F7FF712}" type="slidenum">
              <a:rPr lang="ru-RU" smtClean="0"/>
              <a:pPr/>
              <a:t>14</a:t>
            </a:fld>
            <a:endParaRPr lang="ru-RU"/>
          </a:p>
        </p:txBody>
      </p:sp>
      <p:pic>
        <p:nvPicPr>
          <p:cNvPr id="7" name="Рисунок 6" descr="Ярцево.jpg"/>
          <p:cNvPicPr>
            <a:picLocks noChangeAspect="1"/>
          </p:cNvPicPr>
          <p:nvPr/>
        </p:nvPicPr>
        <p:blipFill>
          <a:blip r:embed="rId2" cstate="print"/>
          <a:stretch>
            <a:fillRect/>
          </a:stretch>
        </p:blipFill>
        <p:spPr>
          <a:xfrm>
            <a:off x="251520" y="2420888"/>
            <a:ext cx="4499992" cy="2913341"/>
          </a:xfrm>
          <a:prstGeom prst="rect">
            <a:avLst/>
          </a:prstGeom>
        </p:spPr>
      </p:pic>
      <p:pic>
        <p:nvPicPr>
          <p:cNvPr id="8" name="Рисунок 7" descr="IMG_0509.JPG"/>
          <p:cNvPicPr>
            <a:picLocks noChangeAspect="1"/>
          </p:cNvPicPr>
          <p:nvPr/>
        </p:nvPicPr>
        <p:blipFill>
          <a:blip r:embed="rId3" cstate="print"/>
          <a:stretch>
            <a:fillRect/>
          </a:stretch>
        </p:blipFill>
        <p:spPr>
          <a:xfrm>
            <a:off x="4860032" y="3140968"/>
            <a:ext cx="3923928" cy="231723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6. Реализованные объекты</a:t>
            </a: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6.3 ПС Кингисеппская</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БКЭМ «НОРД-1100/0,4-У1» </a:t>
            </a:r>
            <a:r>
              <a:rPr lang="ru-RU" sz="1800" b="1" dirty="0" smtClean="0">
                <a:solidFill>
                  <a:schemeClr val="tx1"/>
                </a:solidFill>
                <a:latin typeface="GOST type B" pitchFamily="34" charset="0"/>
                <a:cs typeface="Times New Roman" pitchFamily="18" charset="0"/>
              </a:rPr>
              <a:t>     </a:t>
            </a:r>
            <a:r>
              <a:rPr lang="ru-RU" sz="1800" b="1" dirty="0" smtClean="0">
                <a:solidFill>
                  <a:schemeClr val="tx1"/>
                </a:solidFill>
                <a:latin typeface="GOST type B" pitchFamily="34" charset="0"/>
                <a:cs typeface="Times New Roman" pitchFamily="18" charset="0"/>
              </a:rPr>
              <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a:t>
            </a:r>
            <a:r>
              <a:rPr lang="ru-RU" sz="1800" b="1" dirty="0" smtClean="0">
                <a:solidFill>
                  <a:schemeClr val="tx1"/>
                </a:solidFill>
                <a:latin typeface="GOST type B" pitchFamily="34" charset="0"/>
                <a:cs typeface="Times New Roman" pitchFamily="18" charset="0"/>
              </a:rPr>
              <a:t>         6.4 </a:t>
            </a:r>
            <a:r>
              <a:rPr lang="ru-RU" sz="1800" b="1" dirty="0" smtClean="0">
                <a:solidFill>
                  <a:schemeClr val="tx1"/>
                </a:solidFill>
                <a:latin typeface="GOST type B" pitchFamily="34" charset="0"/>
                <a:cs typeface="Times New Roman" pitchFamily="18" charset="0"/>
              </a:rPr>
              <a:t>ПС Арсенал</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БКЭМ «НОРД-1100/0,4-У1»</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a:t>
            </a: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endParaRPr lang="ru-RU" sz="1800" dirty="0">
              <a:latin typeface="GOST type B" pitchFamily="34" charset="0"/>
            </a:endParaRPr>
          </a:p>
        </p:txBody>
      </p:sp>
      <p:sp>
        <p:nvSpPr>
          <p:cNvPr id="3" name="Номер слайда 2"/>
          <p:cNvSpPr>
            <a:spLocks noGrp="1"/>
          </p:cNvSpPr>
          <p:nvPr>
            <p:ph type="sldNum" sz="quarter" idx="12"/>
          </p:nvPr>
        </p:nvSpPr>
        <p:spPr/>
        <p:txBody>
          <a:bodyPr/>
          <a:lstStyle/>
          <a:p>
            <a:fld id="{65C0526B-75B2-4366-BA26-243F3F7FF712}" type="slidenum">
              <a:rPr lang="ru-RU" smtClean="0"/>
              <a:pPr/>
              <a:t>15</a:t>
            </a:fld>
            <a:endParaRPr lang="ru-RU"/>
          </a:p>
        </p:txBody>
      </p:sp>
      <p:pic>
        <p:nvPicPr>
          <p:cNvPr id="7" name="Рисунок 6" descr="09082013044.jpg"/>
          <p:cNvPicPr>
            <a:picLocks noChangeAspect="1"/>
          </p:cNvPicPr>
          <p:nvPr/>
        </p:nvPicPr>
        <p:blipFill>
          <a:blip r:embed="rId2" cstate="print"/>
          <a:stretch>
            <a:fillRect/>
          </a:stretch>
        </p:blipFill>
        <p:spPr>
          <a:xfrm>
            <a:off x="4812027" y="3140968"/>
            <a:ext cx="4080453" cy="3060340"/>
          </a:xfrm>
          <a:prstGeom prst="rect">
            <a:avLst/>
          </a:prstGeom>
        </p:spPr>
      </p:pic>
      <p:pic>
        <p:nvPicPr>
          <p:cNvPr id="8" name="Рисунок 7" descr="IMG_1571.JPG"/>
          <p:cNvPicPr>
            <a:picLocks noChangeAspect="1"/>
          </p:cNvPicPr>
          <p:nvPr/>
        </p:nvPicPr>
        <p:blipFill>
          <a:blip r:embed="rId3" cstate="print"/>
          <a:stretch>
            <a:fillRect/>
          </a:stretch>
        </p:blipFill>
        <p:spPr>
          <a:xfrm>
            <a:off x="251520" y="2564904"/>
            <a:ext cx="4248472" cy="318635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6. Реализованные объекты</a:t>
            </a: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6.5 НПС-11</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БКЭМ «НОРД-0280/0,4-УХЛ1»                           </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6.6 НПС-15</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БКЭМ «НОРД-400/0,4-УХЛ1»</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6.7 НПС-19</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БКЭМ «НОРД-0350/0,4-УХЛ1»</a:t>
            </a: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endParaRPr lang="ru-RU" sz="1800" dirty="0">
              <a:latin typeface="GOST type B" pitchFamily="34" charset="0"/>
            </a:endParaRPr>
          </a:p>
        </p:txBody>
      </p:sp>
      <p:sp>
        <p:nvSpPr>
          <p:cNvPr id="3" name="Номер слайда 2"/>
          <p:cNvSpPr>
            <a:spLocks noGrp="1"/>
          </p:cNvSpPr>
          <p:nvPr>
            <p:ph type="sldNum" sz="quarter" idx="12"/>
          </p:nvPr>
        </p:nvSpPr>
        <p:spPr/>
        <p:txBody>
          <a:bodyPr/>
          <a:lstStyle/>
          <a:p>
            <a:fld id="{65C0526B-75B2-4366-BA26-243F3F7FF712}" type="slidenum">
              <a:rPr lang="ru-RU" smtClean="0"/>
              <a:pPr/>
              <a:t>16</a:t>
            </a:fld>
            <a:endParaRPr lang="ru-RU"/>
          </a:p>
        </p:txBody>
      </p:sp>
      <p:pic>
        <p:nvPicPr>
          <p:cNvPr id="5" name="Рисунок 4" descr="IMAG0052.jpg"/>
          <p:cNvPicPr>
            <a:picLocks noChangeAspect="1"/>
          </p:cNvPicPr>
          <p:nvPr/>
        </p:nvPicPr>
        <p:blipFill>
          <a:blip r:embed="rId2" cstate="print"/>
          <a:stretch>
            <a:fillRect/>
          </a:stretch>
        </p:blipFill>
        <p:spPr>
          <a:xfrm>
            <a:off x="251519" y="2852936"/>
            <a:ext cx="4334645" cy="25922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6. Реализованные объекты</a:t>
            </a: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6.8 МЭС Сибири</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БКЭМ «НОРД-0085/0,4-УХЛ1» (1 шт.)                          </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6.9 МЭС Сибири</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БКЭМ «НОРД-0300/0,4-УХЛ1» (3 шт.)</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6.10 МЭС Сибири</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БКЭМ «НОРД-0500/0,4-УХЛ1» (3 шт.)</a:t>
            </a: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endParaRPr lang="ru-RU" sz="1800" dirty="0">
              <a:latin typeface="GOST type B" pitchFamily="34" charset="0"/>
            </a:endParaRPr>
          </a:p>
        </p:txBody>
      </p:sp>
      <p:sp>
        <p:nvSpPr>
          <p:cNvPr id="3" name="Номер слайда 2"/>
          <p:cNvSpPr>
            <a:spLocks noGrp="1"/>
          </p:cNvSpPr>
          <p:nvPr>
            <p:ph type="sldNum" sz="quarter" idx="12"/>
          </p:nvPr>
        </p:nvSpPr>
        <p:spPr/>
        <p:txBody>
          <a:bodyPr/>
          <a:lstStyle/>
          <a:p>
            <a:fld id="{65C0526B-75B2-4366-BA26-243F3F7FF712}" type="slidenum">
              <a:rPr lang="ru-RU" smtClean="0"/>
              <a:pPr/>
              <a:t>17</a:t>
            </a:fld>
            <a:endParaRPr lang="ru-RU"/>
          </a:p>
        </p:txBody>
      </p:sp>
      <p:pic>
        <p:nvPicPr>
          <p:cNvPr id="6" name="Рисунок 5" descr="01102013089.jpg"/>
          <p:cNvPicPr>
            <a:picLocks noChangeAspect="1"/>
          </p:cNvPicPr>
          <p:nvPr/>
        </p:nvPicPr>
        <p:blipFill>
          <a:blip r:embed="rId2" cstate="print"/>
          <a:stretch>
            <a:fillRect/>
          </a:stretch>
        </p:blipFill>
        <p:spPr>
          <a:xfrm>
            <a:off x="251520" y="2780928"/>
            <a:ext cx="4406259" cy="303466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6. Реализованные объекты</a:t>
            </a: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6.11 ПС Сыктывкар</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БКЭМ «НОРД-0085/0,4-УХЛ1»                                                                                     </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6.12 ПС Станы</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БКЭМ «НОРД-0660/0,4-УХЛ1» (3 шт.)</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a:r>
            <a:br>
              <a:rPr lang="ru-RU" sz="1800" b="1" dirty="0" smtClean="0">
                <a:solidFill>
                  <a:schemeClr val="tx1"/>
                </a:solidFill>
                <a:latin typeface="GOST type B" pitchFamily="34" charset="0"/>
                <a:cs typeface="Times New Roman" pitchFamily="18" charset="0"/>
              </a:rPr>
            </a:br>
            <a:endParaRPr lang="ru-RU" sz="1800" dirty="0">
              <a:latin typeface="GOST type B" pitchFamily="34" charset="0"/>
            </a:endParaRPr>
          </a:p>
        </p:txBody>
      </p:sp>
      <p:sp>
        <p:nvSpPr>
          <p:cNvPr id="3" name="Номер слайда 2"/>
          <p:cNvSpPr>
            <a:spLocks noGrp="1"/>
          </p:cNvSpPr>
          <p:nvPr>
            <p:ph type="sldNum" sz="quarter" idx="12"/>
          </p:nvPr>
        </p:nvSpPr>
        <p:spPr/>
        <p:txBody>
          <a:bodyPr/>
          <a:lstStyle/>
          <a:p>
            <a:fld id="{65C0526B-75B2-4366-BA26-243F3F7FF712}" type="slidenum">
              <a:rPr lang="ru-RU" smtClean="0"/>
              <a:pPr/>
              <a:t>18</a:t>
            </a:fld>
            <a:endParaRPr lang="ru-RU"/>
          </a:p>
        </p:txBody>
      </p:sp>
      <p:pic>
        <p:nvPicPr>
          <p:cNvPr id="7" name="Рисунок 6" descr="IMG_20131101_155426.jpg"/>
          <p:cNvPicPr>
            <a:picLocks noChangeAspect="1"/>
          </p:cNvPicPr>
          <p:nvPr/>
        </p:nvPicPr>
        <p:blipFill>
          <a:blip r:embed="rId2" cstate="print"/>
          <a:stretch>
            <a:fillRect/>
          </a:stretch>
        </p:blipFill>
        <p:spPr>
          <a:xfrm>
            <a:off x="251520" y="2996952"/>
            <a:ext cx="4279375" cy="3024336"/>
          </a:xfrm>
          <a:prstGeom prst="rect">
            <a:avLst/>
          </a:prstGeom>
        </p:spPr>
      </p:pic>
      <p:pic>
        <p:nvPicPr>
          <p:cNvPr id="8" name="Рисунок 7" descr="IMG_20131106_153708.jpg"/>
          <p:cNvPicPr>
            <a:picLocks noChangeAspect="1"/>
          </p:cNvPicPr>
          <p:nvPr/>
        </p:nvPicPr>
        <p:blipFill>
          <a:blip r:embed="rId3" cstate="print"/>
          <a:stretch>
            <a:fillRect/>
          </a:stretch>
        </p:blipFill>
        <p:spPr>
          <a:xfrm>
            <a:off x="4932040" y="3356992"/>
            <a:ext cx="3751942" cy="269480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6. Реализованные объекты</a:t>
            </a: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6.11 ПС Ручьи</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БКЭМ «НОРД-0660/0,4-У1»</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6.12 Сочинское ПМЭС</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БКЭМ «НОРД-0350/0,4-УХЛ1»                                                                                     </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a:t>
            </a:r>
            <a:br>
              <a:rPr lang="ru-RU" sz="1800" b="1" dirty="0" smtClean="0">
                <a:solidFill>
                  <a:schemeClr val="tx1"/>
                </a:solidFill>
                <a:latin typeface="GOST type B" pitchFamily="34" charset="0"/>
                <a:cs typeface="Times New Roman" pitchFamily="18" charset="0"/>
              </a:rPr>
            </a:br>
            <a:endParaRPr lang="ru-RU" sz="1800" dirty="0">
              <a:latin typeface="GOST type B" pitchFamily="34" charset="0"/>
            </a:endParaRPr>
          </a:p>
        </p:txBody>
      </p:sp>
      <p:sp>
        <p:nvSpPr>
          <p:cNvPr id="3" name="Номер слайда 2"/>
          <p:cNvSpPr>
            <a:spLocks noGrp="1"/>
          </p:cNvSpPr>
          <p:nvPr>
            <p:ph type="sldNum" sz="quarter" idx="12"/>
          </p:nvPr>
        </p:nvSpPr>
        <p:spPr/>
        <p:txBody>
          <a:bodyPr/>
          <a:lstStyle/>
          <a:p>
            <a:fld id="{65C0526B-75B2-4366-BA26-243F3F7FF712}" type="slidenum">
              <a:rPr lang="ru-RU" smtClean="0"/>
              <a:pPr/>
              <a:t>19</a:t>
            </a:fld>
            <a:endParaRPr lang="ru-RU"/>
          </a:p>
        </p:txBody>
      </p:sp>
      <p:pic>
        <p:nvPicPr>
          <p:cNvPr id="8" name="Рисунок 7" descr="DSCN0103.JPG"/>
          <p:cNvPicPr>
            <a:picLocks noChangeAspect="1"/>
          </p:cNvPicPr>
          <p:nvPr/>
        </p:nvPicPr>
        <p:blipFill>
          <a:blip r:embed="rId2" cstate="print"/>
          <a:stretch>
            <a:fillRect/>
          </a:stretch>
        </p:blipFill>
        <p:spPr>
          <a:xfrm>
            <a:off x="179512" y="3501008"/>
            <a:ext cx="3995936" cy="2747879"/>
          </a:xfrm>
          <a:prstGeom prst="rect">
            <a:avLst/>
          </a:prstGeom>
        </p:spPr>
      </p:pic>
      <p:pic>
        <p:nvPicPr>
          <p:cNvPr id="9" name="Рисунок 8" descr="DSCN0098.JPG"/>
          <p:cNvPicPr>
            <a:picLocks noChangeAspect="1"/>
          </p:cNvPicPr>
          <p:nvPr/>
        </p:nvPicPr>
        <p:blipFill>
          <a:blip r:embed="rId3" cstate="print"/>
          <a:srcRect r="10638" b="19149"/>
          <a:stretch>
            <a:fillRect/>
          </a:stretch>
        </p:blipFill>
        <p:spPr>
          <a:xfrm>
            <a:off x="4572000" y="3429000"/>
            <a:ext cx="4032448" cy="273630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2400" b="1" dirty="0" smtClean="0">
                <a:latin typeface="GOST type B" pitchFamily="34" charset="0"/>
                <a:cs typeface="Times New Roman" pitchFamily="18" charset="0"/>
              </a:rPr>
              <a:t>Содержание</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solidFill>
                  <a:schemeClr val="tx1"/>
                </a:solidFill>
                <a:latin typeface="Times New Roman" pitchFamily="18" charset="0"/>
                <a:cs typeface="Times New Roman" pitchFamily="18" charset="0"/>
              </a:rPr>
              <a:t/>
            </a:r>
            <a:br>
              <a:rPr lang="ru-RU" sz="2400" b="1" dirty="0">
                <a:solidFill>
                  <a:schemeClr val="tx1"/>
                </a:solidFill>
                <a:latin typeface="Times New Roman" pitchFamily="18" charset="0"/>
                <a:cs typeface="Times New Roman" pitchFamily="18" charset="0"/>
              </a:rPr>
            </a:br>
            <a:r>
              <a:rPr lang="ru-RU" sz="2400" b="1" dirty="0">
                <a:solidFill>
                  <a:schemeClr val="tx1"/>
                </a:solidFill>
                <a:latin typeface="Times New Roman" pitchFamily="18" charset="0"/>
                <a:cs typeface="Times New Roman" pitchFamily="18" charset="0"/>
              </a:rPr>
              <a:t/>
            </a:r>
            <a:br>
              <a:rPr lang="ru-RU" sz="2400" b="1" dirty="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
            </a:r>
            <a:br>
              <a:rPr lang="ru-RU" sz="2400" b="1" dirty="0" smtClean="0">
                <a:solidFill>
                  <a:schemeClr val="tx1"/>
                </a:solidFill>
                <a:latin typeface="Times New Roman" pitchFamily="18" charset="0"/>
                <a:cs typeface="Times New Roman" pitchFamily="18" charset="0"/>
              </a:rPr>
            </a:br>
            <a:r>
              <a:rPr lang="ru-RU" sz="1800" dirty="0" smtClean="0">
                <a:solidFill>
                  <a:schemeClr val="tx1"/>
                </a:solidFill>
                <a:latin typeface="GOST type B" pitchFamily="34" charset="0"/>
                <a:cs typeface="Times New Roman" pitchFamily="18" charset="0"/>
              </a:rPr>
              <a:t>1</a:t>
            </a:r>
            <a:r>
              <a:rPr lang="ru-RU" sz="1800" dirty="0">
                <a:solidFill>
                  <a:schemeClr val="tx1"/>
                </a:solidFill>
                <a:latin typeface="GOST type B" pitchFamily="34" charset="0"/>
                <a:cs typeface="Times New Roman" pitchFamily="18" charset="0"/>
              </a:rPr>
              <a:t>. </a:t>
            </a:r>
            <a:r>
              <a:rPr lang="ru-RU" sz="1800" dirty="0" smtClean="0">
                <a:solidFill>
                  <a:schemeClr val="tx1"/>
                </a:solidFill>
                <a:latin typeface="GOST type B" pitchFamily="34" charset="0"/>
                <a:cs typeface="Times New Roman" pitchFamily="18" charset="0"/>
              </a:rPr>
              <a:t>Информация о нас</a:t>
            </a:r>
            <a:r>
              <a:rPr lang="ru-RU" sz="1800" dirty="0">
                <a:solidFill>
                  <a:schemeClr val="tx1"/>
                </a:solidFill>
                <a:latin typeface="GOST type B" pitchFamily="34" charset="0"/>
                <a:cs typeface="Times New Roman" pitchFamily="18" charset="0"/>
              </a:rPr>
              <a:t/>
            </a:r>
            <a:br>
              <a:rPr lang="ru-RU" sz="1800" dirty="0">
                <a:solidFill>
                  <a:schemeClr val="tx1"/>
                </a:solidFill>
                <a:latin typeface="GOST type B" pitchFamily="34" charset="0"/>
                <a:cs typeface="Times New Roman" pitchFamily="18" charset="0"/>
              </a:rPr>
            </a:br>
            <a:r>
              <a:rPr lang="ru-RU" sz="1800" dirty="0">
                <a:solidFill>
                  <a:schemeClr val="tx1"/>
                </a:solidFill>
                <a:latin typeface="GOST type B" pitchFamily="34" charset="0"/>
                <a:cs typeface="Times New Roman" pitchFamily="18" charset="0"/>
              </a:rPr>
              <a:t>2. </a:t>
            </a:r>
            <a:r>
              <a:rPr lang="ru-RU" sz="1800" dirty="0" smtClean="0">
                <a:solidFill>
                  <a:schemeClr val="tx1"/>
                </a:solidFill>
                <a:latin typeface="GOST type B" pitchFamily="34" charset="0"/>
                <a:cs typeface="Times New Roman" pitchFamily="18" charset="0"/>
              </a:rPr>
              <a:t>Производимая продукция</a:t>
            </a:r>
            <a:r>
              <a:rPr lang="ru-RU" sz="1800" dirty="0">
                <a:solidFill>
                  <a:schemeClr val="tx1"/>
                </a:solidFill>
                <a:latin typeface="GOST type B" pitchFamily="34" charset="0"/>
                <a:cs typeface="Times New Roman" pitchFamily="18" charset="0"/>
              </a:rPr>
              <a:t/>
            </a:r>
            <a:br>
              <a:rPr lang="ru-RU" sz="1800" dirty="0">
                <a:solidFill>
                  <a:schemeClr val="tx1"/>
                </a:solidFill>
                <a:latin typeface="GOST type B" pitchFamily="34" charset="0"/>
                <a:cs typeface="Times New Roman" pitchFamily="18" charset="0"/>
              </a:rPr>
            </a:br>
            <a:r>
              <a:rPr lang="en-US" sz="1800" dirty="0">
                <a:solidFill>
                  <a:schemeClr val="tx1"/>
                </a:solidFill>
                <a:latin typeface="GOST type B" pitchFamily="34" charset="0"/>
                <a:cs typeface="Times New Roman" pitchFamily="18" charset="0"/>
              </a:rPr>
              <a:t>3</a:t>
            </a:r>
            <a:r>
              <a:rPr lang="ru-RU" sz="1800" dirty="0">
                <a:solidFill>
                  <a:schemeClr val="tx1"/>
                </a:solidFill>
                <a:latin typeface="GOST type B" pitchFamily="34" charset="0"/>
                <a:cs typeface="Times New Roman" pitchFamily="18" charset="0"/>
              </a:rPr>
              <a:t>. </a:t>
            </a:r>
            <a:r>
              <a:rPr lang="ru-RU" sz="1800" dirty="0" smtClean="0">
                <a:solidFill>
                  <a:schemeClr val="tx1"/>
                </a:solidFill>
                <a:latin typeface="GOST type B" pitchFamily="34" charset="0"/>
                <a:cs typeface="Times New Roman" pitchFamily="18" charset="0"/>
              </a:rPr>
              <a:t>БКЭМ «НОРД»</a:t>
            </a:r>
            <a:r>
              <a:rPr lang="en-US" sz="1800" dirty="0" smtClean="0">
                <a:solidFill>
                  <a:schemeClr val="tx1"/>
                </a:solidFill>
                <a:latin typeface="GOST type B" pitchFamily="34" charset="0"/>
                <a:cs typeface="Times New Roman" pitchFamily="18" charset="0"/>
              </a:rPr>
              <a:t/>
            </a:r>
            <a:br>
              <a:rPr lang="en-US" sz="1800" dirty="0" smtClean="0">
                <a:solidFill>
                  <a:schemeClr val="tx1"/>
                </a:solidFill>
                <a:latin typeface="GOST type B" pitchFamily="34" charset="0"/>
                <a:cs typeface="Times New Roman" pitchFamily="18" charset="0"/>
              </a:rPr>
            </a:br>
            <a:r>
              <a:rPr lang="en-US" sz="1800" dirty="0" smtClean="0">
                <a:solidFill>
                  <a:schemeClr val="tx1"/>
                </a:solidFill>
                <a:latin typeface="GOST type B" pitchFamily="34" charset="0"/>
                <a:cs typeface="Times New Roman" pitchFamily="18" charset="0"/>
              </a:rPr>
              <a:t>4</a:t>
            </a:r>
            <a:r>
              <a:rPr lang="ru-RU" sz="1800" dirty="0" smtClean="0">
                <a:solidFill>
                  <a:schemeClr val="tx1"/>
                </a:solidFill>
                <a:latin typeface="GOST type B" pitchFamily="34" charset="0"/>
                <a:cs typeface="Times New Roman" pitchFamily="18" charset="0"/>
              </a:rPr>
              <a:t>. БКЭМГП(У) «НОРД»</a:t>
            </a:r>
            <a:br>
              <a:rPr lang="ru-RU" sz="1800" dirty="0" smtClean="0">
                <a:solidFill>
                  <a:schemeClr val="tx1"/>
                </a:solidFill>
                <a:latin typeface="GOST type B" pitchFamily="34" charset="0"/>
                <a:cs typeface="Times New Roman" pitchFamily="18" charset="0"/>
              </a:rPr>
            </a:br>
            <a:r>
              <a:rPr lang="ru-RU" sz="1800" dirty="0" smtClean="0">
                <a:solidFill>
                  <a:schemeClr val="tx1"/>
                </a:solidFill>
                <a:latin typeface="GOST type B" pitchFamily="34" charset="0"/>
                <a:cs typeface="Times New Roman" pitchFamily="18" charset="0"/>
              </a:rPr>
              <a:t>    4.1 Технические характеристики</a:t>
            </a:r>
            <a:br>
              <a:rPr lang="ru-RU" sz="1800" dirty="0" smtClean="0">
                <a:solidFill>
                  <a:schemeClr val="tx1"/>
                </a:solidFill>
                <a:latin typeface="GOST type B" pitchFamily="34" charset="0"/>
                <a:cs typeface="Times New Roman" pitchFamily="18" charset="0"/>
              </a:rPr>
            </a:br>
            <a:r>
              <a:rPr lang="ru-RU" sz="1800" dirty="0" smtClean="0">
                <a:solidFill>
                  <a:schemeClr val="tx1"/>
                </a:solidFill>
                <a:latin typeface="GOST type B" pitchFamily="34" charset="0"/>
                <a:cs typeface="Times New Roman" pitchFamily="18" charset="0"/>
              </a:rPr>
              <a:t>    4.2 Комплектация (компоненты и системы)</a:t>
            </a:r>
            <a:r>
              <a:rPr lang="ru-RU" sz="1800" dirty="0">
                <a:solidFill>
                  <a:schemeClr val="tx1"/>
                </a:solidFill>
                <a:latin typeface="GOST type B" pitchFamily="34" charset="0"/>
                <a:cs typeface="Times New Roman" pitchFamily="18" charset="0"/>
              </a:rPr>
              <a:t/>
            </a:r>
            <a:br>
              <a:rPr lang="ru-RU" sz="1800" dirty="0">
                <a:solidFill>
                  <a:schemeClr val="tx1"/>
                </a:solidFill>
                <a:latin typeface="GOST type B" pitchFamily="34" charset="0"/>
                <a:cs typeface="Times New Roman" pitchFamily="18" charset="0"/>
              </a:rPr>
            </a:br>
            <a:r>
              <a:rPr lang="ru-RU" sz="1800" dirty="0">
                <a:solidFill>
                  <a:schemeClr val="tx1"/>
                </a:solidFill>
                <a:latin typeface="GOST type B" pitchFamily="34" charset="0"/>
                <a:cs typeface="Times New Roman" pitchFamily="18" charset="0"/>
              </a:rPr>
              <a:t>5</a:t>
            </a:r>
            <a:r>
              <a:rPr lang="ru-RU" sz="1800" dirty="0" smtClean="0">
                <a:solidFill>
                  <a:schemeClr val="tx1"/>
                </a:solidFill>
                <a:latin typeface="GOST type B" pitchFamily="34" charset="0"/>
                <a:cs typeface="Times New Roman" pitchFamily="18" charset="0"/>
              </a:rPr>
              <a:t>. Энергетический моноблок (ЭМБ)</a:t>
            </a:r>
            <a:br>
              <a:rPr lang="ru-RU" sz="1800" dirty="0" smtClean="0">
                <a:solidFill>
                  <a:schemeClr val="tx1"/>
                </a:solidFill>
                <a:latin typeface="GOST type B" pitchFamily="34" charset="0"/>
                <a:cs typeface="Times New Roman" pitchFamily="18" charset="0"/>
              </a:rPr>
            </a:br>
            <a:r>
              <a:rPr lang="ru-RU" sz="1800" dirty="0" smtClean="0">
                <a:solidFill>
                  <a:schemeClr val="tx1"/>
                </a:solidFill>
                <a:latin typeface="GOST type B" pitchFamily="34" charset="0"/>
                <a:cs typeface="Times New Roman" pitchFamily="18" charset="0"/>
              </a:rPr>
              <a:t>    5.1 Комплектация (компоненты и системы)</a:t>
            </a:r>
            <a:r>
              <a:rPr lang="en-US" sz="1800" dirty="0" smtClean="0">
                <a:solidFill>
                  <a:schemeClr val="tx1"/>
                </a:solidFill>
                <a:latin typeface="GOST type B" pitchFamily="34" charset="0"/>
                <a:cs typeface="Times New Roman" pitchFamily="18" charset="0"/>
              </a:rPr>
              <a:t/>
            </a:r>
            <a:br>
              <a:rPr lang="en-US" sz="1800" dirty="0" smtClean="0">
                <a:solidFill>
                  <a:schemeClr val="tx1"/>
                </a:solidFill>
                <a:latin typeface="GOST type B" pitchFamily="34" charset="0"/>
                <a:cs typeface="Times New Roman" pitchFamily="18" charset="0"/>
              </a:rPr>
            </a:br>
            <a:r>
              <a:rPr lang="en-US" sz="1800" dirty="0" smtClean="0">
                <a:solidFill>
                  <a:schemeClr val="tx1"/>
                </a:solidFill>
                <a:latin typeface="GOST type B" pitchFamily="34" charset="0"/>
                <a:cs typeface="Times New Roman" pitchFamily="18" charset="0"/>
              </a:rPr>
              <a:t>6</a:t>
            </a:r>
            <a:r>
              <a:rPr lang="ru-RU" sz="1800" dirty="0" smtClean="0">
                <a:solidFill>
                  <a:schemeClr val="tx1"/>
                </a:solidFill>
                <a:latin typeface="GOST type B" pitchFamily="34" charset="0"/>
                <a:cs typeface="Times New Roman" pitchFamily="18" charset="0"/>
              </a:rPr>
              <a:t>. Реализованные объекты</a:t>
            </a:r>
            <a:r>
              <a:rPr lang="ru-RU" sz="1800" dirty="0">
                <a:solidFill>
                  <a:schemeClr val="tx1"/>
                </a:solidFill>
                <a:latin typeface="GOST type B" pitchFamily="34" charset="0"/>
                <a:cs typeface="Times New Roman" pitchFamily="18" charset="0"/>
              </a:rPr>
              <a:t/>
            </a:r>
            <a:br>
              <a:rPr lang="ru-RU" sz="1800" dirty="0">
                <a:solidFill>
                  <a:schemeClr val="tx1"/>
                </a:solidFill>
                <a:latin typeface="GOST type B" pitchFamily="34" charset="0"/>
                <a:cs typeface="Times New Roman" pitchFamily="18" charset="0"/>
              </a:rPr>
            </a:br>
            <a:endParaRPr lang="ru-RU" sz="1800" dirty="0">
              <a:solidFill>
                <a:schemeClr val="tx1"/>
              </a:solidFill>
              <a:latin typeface="GOST type B" pitchFamily="34" charset="0"/>
              <a:cs typeface="Times New Roman" pitchFamily="18" charset="0"/>
            </a:endParaRPr>
          </a:p>
        </p:txBody>
      </p:sp>
      <p:sp>
        <p:nvSpPr>
          <p:cNvPr id="4" name="Номер слайда 3"/>
          <p:cNvSpPr>
            <a:spLocks noGrp="1"/>
          </p:cNvSpPr>
          <p:nvPr>
            <p:ph type="sldNum" sz="quarter" idx="12"/>
          </p:nvPr>
        </p:nvSpPr>
        <p:spPr/>
        <p:txBody>
          <a:bodyPr/>
          <a:lstStyle/>
          <a:p>
            <a:fld id="{65C0526B-75B2-4366-BA26-243F3F7FF712}" type="slidenum">
              <a:rPr lang="ru-RU" smtClean="0"/>
              <a:pPr/>
              <a:t>2</a:t>
            </a:fld>
            <a:endParaRPr lang="ru-RU"/>
          </a:p>
        </p:txBody>
      </p:sp>
    </p:spTree>
    <p:extLst>
      <p:ext uri="{BB962C8B-B14F-4D97-AF65-F5344CB8AC3E}">
        <p14:creationId xmlns:p14="http://schemas.microsoft.com/office/powerpoint/2010/main" xmlns="" val="2496713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
            </a:r>
            <a:br>
              <a:rPr lang="ru-RU" sz="2400" b="1" dirty="0" smtClean="0">
                <a:solidFill>
                  <a:schemeClr val="bg1"/>
                </a:solidFill>
                <a:latin typeface="GOST type B" pitchFamily="34" charset="0"/>
                <a:cs typeface="Times New Roman" pitchFamily="18" charset="0"/>
              </a:rPr>
            </a:br>
            <a:r>
              <a:rPr lang="ru-RU" sz="2400" b="1" dirty="0" smtClean="0">
                <a:solidFill>
                  <a:schemeClr val="bg1"/>
                </a:solidFill>
                <a:latin typeface="GOST type B" pitchFamily="34" charset="0"/>
                <a:cs typeface="Times New Roman" pitchFamily="18" charset="0"/>
              </a:rPr>
              <a:t>6. Реализованные объекты</a:t>
            </a: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6.13 БКМ (для временного размещения обслуживающего персонала) и БКМ ВОЛС</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БКМ «НОРД-ХЛ1»</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a:r>
            <a:br>
              <a:rPr lang="ru-RU" sz="1800" b="1" dirty="0" smtClean="0">
                <a:solidFill>
                  <a:schemeClr val="tx1"/>
                </a:solidFill>
                <a:latin typeface="GOST type B" pitchFamily="34" charset="0"/>
                <a:cs typeface="Times New Roman" pitchFamily="18" charset="0"/>
              </a:rPr>
            </a:br>
            <a:r>
              <a:rPr lang="ru-RU" sz="1800" b="1" dirty="0" smtClean="0">
                <a:solidFill>
                  <a:schemeClr val="tx1"/>
                </a:solidFill>
                <a:latin typeface="GOST type B" pitchFamily="34" charset="0"/>
                <a:cs typeface="Times New Roman" pitchFamily="18" charset="0"/>
              </a:rPr>
              <a:t/>
            </a:r>
            <a:br>
              <a:rPr lang="ru-RU" sz="1800" b="1" dirty="0" smtClean="0">
                <a:solidFill>
                  <a:schemeClr val="tx1"/>
                </a:solidFill>
                <a:latin typeface="GOST type B" pitchFamily="34" charset="0"/>
                <a:cs typeface="Times New Roman" pitchFamily="18" charset="0"/>
              </a:rPr>
            </a:br>
            <a:endParaRPr lang="ru-RU" sz="1800" dirty="0">
              <a:latin typeface="GOST type B" pitchFamily="34" charset="0"/>
            </a:endParaRPr>
          </a:p>
        </p:txBody>
      </p:sp>
      <p:sp>
        <p:nvSpPr>
          <p:cNvPr id="3" name="Номер слайда 2"/>
          <p:cNvSpPr>
            <a:spLocks noGrp="1"/>
          </p:cNvSpPr>
          <p:nvPr>
            <p:ph type="sldNum" sz="quarter" idx="12"/>
          </p:nvPr>
        </p:nvSpPr>
        <p:spPr/>
        <p:txBody>
          <a:bodyPr/>
          <a:lstStyle/>
          <a:p>
            <a:fld id="{65C0526B-75B2-4366-BA26-243F3F7FF712}" type="slidenum">
              <a:rPr lang="ru-RU" smtClean="0"/>
              <a:pPr/>
              <a:t>20</a:t>
            </a:fld>
            <a:endParaRPr lang="ru-RU"/>
          </a:p>
        </p:txBody>
      </p:sp>
      <p:pic>
        <p:nvPicPr>
          <p:cNvPr id="10" name="Рисунок 9" descr="в каталог.jpg"/>
          <p:cNvPicPr>
            <a:picLocks noChangeAspect="1"/>
          </p:cNvPicPr>
          <p:nvPr/>
        </p:nvPicPr>
        <p:blipFill>
          <a:blip r:embed="rId2" cstate="print"/>
          <a:stretch>
            <a:fillRect/>
          </a:stretch>
        </p:blipFill>
        <p:spPr>
          <a:xfrm>
            <a:off x="263013" y="3068961"/>
            <a:ext cx="4224470" cy="3168352"/>
          </a:xfrm>
          <a:prstGeom prst="rect">
            <a:avLst/>
          </a:prstGeom>
        </p:spPr>
      </p:pic>
      <p:pic>
        <p:nvPicPr>
          <p:cNvPr id="11" name="Рисунок 10" descr="2 в кат.jpg"/>
          <p:cNvPicPr>
            <a:picLocks noChangeAspect="1"/>
          </p:cNvPicPr>
          <p:nvPr/>
        </p:nvPicPr>
        <p:blipFill>
          <a:blip r:embed="rId3" cstate="print"/>
          <a:stretch>
            <a:fillRect/>
          </a:stretch>
        </p:blipFill>
        <p:spPr>
          <a:xfrm>
            <a:off x="4571999" y="2996952"/>
            <a:ext cx="4235963" cy="317697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930432"/>
          </a:xfrm>
        </p:spPr>
        <p:txBody>
          <a:bodyPr>
            <a:normAutofit/>
          </a:bodyPr>
          <a:lstStyle/>
          <a:p>
            <a:pPr algn="l"/>
            <a:r>
              <a:rPr lang="ru-RU" sz="2200" b="1" dirty="0" smtClean="0">
                <a:solidFill>
                  <a:schemeClr val="bg1"/>
                </a:solidFill>
                <a:latin typeface="GOST type B" pitchFamily="34" charset="0"/>
                <a:cs typeface="Times New Roman" pitchFamily="18" charset="0"/>
              </a:rPr>
              <a:t>6. Реализованные объекты</a:t>
            </a:r>
            <a:endParaRPr lang="ru-RU" sz="2200" b="1" dirty="0"/>
          </a:p>
        </p:txBody>
      </p:sp>
      <p:sp>
        <p:nvSpPr>
          <p:cNvPr id="3" name="Номер слайда 2"/>
          <p:cNvSpPr>
            <a:spLocks noGrp="1"/>
          </p:cNvSpPr>
          <p:nvPr>
            <p:ph type="sldNum" sz="quarter" idx="12"/>
          </p:nvPr>
        </p:nvSpPr>
        <p:spPr/>
        <p:txBody>
          <a:bodyPr/>
          <a:lstStyle/>
          <a:p>
            <a:fld id="{65C0526B-75B2-4366-BA26-243F3F7FF712}" type="slidenum">
              <a:rPr lang="ru-RU" smtClean="0"/>
              <a:pPr/>
              <a:t>21</a:t>
            </a:fld>
            <a:endParaRPr lang="ru-RU"/>
          </a:p>
        </p:txBody>
      </p:sp>
      <p:pic>
        <p:nvPicPr>
          <p:cNvPr id="6" name="Содержимое 5" descr="IMG_8222 копия.jpg"/>
          <p:cNvPicPr>
            <a:picLocks noGrp="1" noChangeAspect="1"/>
          </p:cNvPicPr>
          <p:nvPr>
            <p:ph sz="quarter" idx="13"/>
          </p:nvPr>
        </p:nvPicPr>
        <p:blipFill>
          <a:blip r:embed="rId2" cstate="print"/>
          <a:stretch>
            <a:fillRect/>
          </a:stretch>
        </p:blipFill>
        <p:spPr>
          <a:xfrm>
            <a:off x="467544" y="1340768"/>
            <a:ext cx="3822700" cy="2548467"/>
          </a:xfrm>
        </p:spPr>
      </p:pic>
      <p:pic>
        <p:nvPicPr>
          <p:cNvPr id="8" name="Содержимое 7" descr="IMG_8081.jpg"/>
          <p:cNvPicPr>
            <a:picLocks noGrp="1" noChangeAspect="1"/>
          </p:cNvPicPr>
          <p:nvPr>
            <p:ph sz="quarter" idx="14"/>
          </p:nvPr>
        </p:nvPicPr>
        <p:blipFill>
          <a:blip r:embed="rId3" cstate="print"/>
          <a:stretch>
            <a:fillRect/>
          </a:stretch>
        </p:blipFill>
        <p:spPr>
          <a:xfrm>
            <a:off x="467544" y="3933056"/>
            <a:ext cx="3822700" cy="2572284"/>
          </a:xfrm>
        </p:spPr>
      </p:pic>
      <p:sp>
        <p:nvSpPr>
          <p:cNvPr id="9" name="Прямоугольник 8"/>
          <p:cNvSpPr/>
          <p:nvPr/>
        </p:nvSpPr>
        <p:spPr>
          <a:xfrm>
            <a:off x="4355976" y="1340768"/>
            <a:ext cx="4572000" cy="1200329"/>
          </a:xfrm>
          <a:prstGeom prst="rect">
            <a:avLst/>
          </a:prstGeom>
        </p:spPr>
        <p:txBody>
          <a:bodyPr>
            <a:spAutoFit/>
          </a:bodyPr>
          <a:lstStyle/>
          <a:p>
            <a:r>
              <a:rPr lang="ru-RU" b="1" dirty="0" smtClean="0">
                <a:latin typeface="GOST type B" pitchFamily="34" charset="0"/>
                <a:cs typeface="Times New Roman" pitchFamily="18" charset="0"/>
              </a:rPr>
              <a:t>6.14 </a:t>
            </a:r>
            <a:r>
              <a:rPr lang="ru-RU" b="1" dirty="0" smtClean="0">
                <a:latin typeface="GOST type B" pitchFamily="34" charset="0"/>
                <a:cs typeface="Times New Roman" pitchFamily="18" charset="0"/>
              </a:rPr>
              <a:t>ЭДМ - </a:t>
            </a:r>
            <a:r>
              <a:rPr lang="ru-RU" b="1" dirty="0" smtClean="0">
                <a:latin typeface="GOST type B" pitchFamily="34" charset="0"/>
                <a:cs typeface="Times New Roman" pitchFamily="18" charset="0"/>
              </a:rPr>
              <a:t>(для автономного полевого лагеря закрытого цикла </a:t>
            </a:r>
            <a:r>
              <a:rPr lang="ru-RU" b="1" dirty="0" smtClean="0">
                <a:latin typeface="GOST type B" pitchFamily="34" charset="0"/>
                <a:cs typeface="Times New Roman" pitchFamily="18" charset="0"/>
              </a:rPr>
              <a:t>жизнеобеспечения, размещением </a:t>
            </a:r>
            <a:r>
              <a:rPr lang="ru-RU" b="1" dirty="0" smtClean="0">
                <a:latin typeface="GOST type B" pitchFamily="34" charset="0"/>
                <a:cs typeface="Times New Roman" pitchFamily="18" charset="0"/>
              </a:rPr>
              <a:t>500 человек, при отсутствии централизованного электроснабжения).</a:t>
            </a:r>
            <a:endParaRPr lang="ru-RU" dirty="0"/>
          </a:p>
        </p:txBody>
      </p:sp>
      <p:pic>
        <p:nvPicPr>
          <p:cNvPr id="11" name="Рисунок 10" descr="IMG_8122.jpg"/>
          <p:cNvPicPr>
            <a:picLocks noChangeAspect="1"/>
          </p:cNvPicPr>
          <p:nvPr/>
        </p:nvPicPr>
        <p:blipFill>
          <a:blip r:embed="rId4" cstate="print"/>
          <a:stretch>
            <a:fillRect/>
          </a:stretch>
        </p:blipFill>
        <p:spPr>
          <a:xfrm>
            <a:off x="4355976" y="2852936"/>
            <a:ext cx="4572508" cy="304833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1002440"/>
          </a:xfrm>
        </p:spPr>
        <p:txBody>
          <a:bodyPr>
            <a:normAutofit/>
          </a:bodyPr>
          <a:lstStyle/>
          <a:p>
            <a:pPr algn="l"/>
            <a:r>
              <a:rPr lang="ru-RU" sz="2200" b="1" dirty="0" smtClean="0">
                <a:solidFill>
                  <a:schemeClr val="bg1"/>
                </a:solidFill>
                <a:latin typeface="GOST type B" pitchFamily="34" charset="0"/>
                <a:cs typeface="Times New Roman" pitchFamily="18" charset="0"/>
              </a:rPr>
              <a:t>6. Реализованные объекты</a:t>
            </a:r>
            <a:endParaRPr lang="ru-RU" sz="2200" dirty="0"/>
          </a:p>
        </p:txBody>
      </p:sp>
      <p:sp>
        <p:nvSpPr>
          <p:cNvPr id="3" name="Номер слайда 2"/>
          <p:cNvSpPr>
            <a:spLocks noGrp="1"/>
          </p:cNvSpPr>
          <p:nvPr>
            <p:ph type="sldNum" sz="quarter" idx="12"/>
          </p:nvPr>
        </p:nvSpPr>
        <p:spPr/>
        <p:txBody>
          <a:bodyPr/>
          <a:lstStyle/>
          <a:p>
            <a:fld id="{65C0526B-75B2-4366-BA26-243F3F7FF712}" type="slidenum">
              <a:rPr lang="ru-RU" smtClean="0"/>
              <a:pPr/>
              <a:t>22</a:t>
            </a:fld>
            <a:endParaRPr lang="ru-RU"/>
          </a:p>
        </p:txBody>
      </p:sp>
      <p:pic>
        <p:nvPicPr>
          <p:cNvPr id="6" name="Содержимое 5" descr="20150112_192031.jpg"/>
          <p:cNvPicPr>
            <a:picLocks noGrp="1" noChangeAspect="1"/>
          </p:cNvPicPr>
          <p:nvPr>
            <p:ph sz="quarter" idx="13"/>
          </p:nvPr>
        </p:nvPicPr>
        <p:blipFill>
          <a:blip r:embed="rId2" cstate="print"/>
          <a:stretch>
            <a:fillRect/>
          </a:stretch>
        </p:blipFill>
        <p:spPr>
          <a:xfrm>
            <a:off x="467544" y="1916832"/>
            <a:ext cx="3822700" cy="2150269"/>
          </a:xfrm>
        </p:spPr>
      </p:pic>
      <p:pic>
        <p:nvPicPr>
          <p:cNvPr id="7" name="Содержимое 6" descr="20141230_155343.jpg"/>
          <p:cNvPicPr>
            <a:picLocks noGrp="1" noChangeAspect="1"/>
          </p:cNvPicPr>
          <p:nvPr>
            <p:ph sz="quarter" idx="14"/>
          </p:nvPr>
        </p:nvPicPr>
        <p:blipFill>
          <a:blip r:embed="rId3" cstate="print"/>
          <a:stretch>
            <a:fillRect/>
          </a:stretch>
        </p:blipFill>
        <p:spPr>
          <a:xfrm>
            <a:off x="467544" y="4149080"/>
            <a:ext cx="3822700" cy="2150269"/>
          </a:xfrm>
        </p:spPr>
      </p:pic>
      <p:sp>
        <p:nvSpPr>
          <p:cNvPr id="8" name="Прямоугольник 7"/>
          <p:cNvSpPr/>
          <p:nvPr/>
        </p:nvSpPr>
        <p:spPr>
          <a:xfrm>
            <a:off x="4644008" y="1484784"/>
            <a:ext cx="4176464" cy="1477328"/>
          </a:xfrm>
          <a:prstGeom prst="rect">
            <a:avLst/>
          </a:prstGeom>
        </p:spPr>
        <p:txBody>
          <a:bodyPr wrap="square">
            <a:spAutoFit/>
          </a:bodyPr>
          <a:lstStyle/>
          <a:p>
            <a:r>
              <a:rPr lang="ru-RU" b="1" dirty="0" smtClean="0">
                <a:latin typeface="GOST type B" pitchFamily="34" charset="0"/>
                <a:cs typeface="Times New Roman" pitchFamily="18" charset="0"/>
              </a:rPr>
              <a:t>6.</a:t>
            </a:r>
            <a:r>
              <a:rPr lang="en-US" b="1" dirty="0" smtClean="0">
                <a:latin typeface="GOST type B" pitchFamily="34" charset="0"/>
                <a:cs typeface="Times New Roman" pitchFamily="18" charset="0"/>
              </a:rPr>
              <a:t>15 </a:t>
            </a:r>
            <a:r>
              <a:rPr lang="ru-RU" b="1" dirty="0" smtClean="0">
                <a:latin typeface="GOST type B" pitchFamily="34" charset="0"/>
                <a:cs typeface="Times New Roman" pitchFamily="18" charset="0"/>
              </a:rPr>
              <a:t>БКЭМ «НОРД»2200/0,4-У1, БКЭМ «НОРД»2800/0,4-У1, БКЭМ «НОРД»1000/0,4-У1 (для системы аварийного электроснабжения </a:t>
            </a:r>
            <a:r>
              <a:rPr lang="ru-RU" b="1" dirty="0" err="1" smtClean="0">
                <a:latin typeface="GOST type B" pitchFamily="34" charset="0"/>
                <a:cs typeface="Times New Roman" pitchFamily="18" charset="0"/>
              </a:rPr>
              <a:t>Алабяно-Балтийского</a:t>
            </a:r>
            <a:r>
              <a:rPr lang="ru-RU" b="1" dirty="0" smtClean="0">
                <a:latin typeface="GOST type B" pitchFamily="34" charset="0"/>
                <a:cs typeface="Times New Roman" pitchFamily="18" charset="0"/>
              </a:rPr>
              <a:t> тоннеля, г.Москва)</a:t>
            </a:r>
            <a:endParaRPr lang="ru-RU" dirty="0"/>
          </a:p>
        </p:txBody>
      </p:sp>
      <p:pic>
        <p:nvPicPr>
          <p:cNvPr id="10" name="Рисунок 9" descr="DSCN0745.JPG"/>
          <p:cNvPicPr>
            <a:picLocks noChangeAspect="1"/>
          </p:cNvPicPr>
          <p:nvPr/>
        </p:nvPicPr>
        <p:blipFill>
          <a:blip r:embed="rId4" cstate="print"/>
          <a:stretch>
            <a:fillRect/>
          </a:stretch>
        </p:blipFill>
        <p:spPr>
          <a:xfrm>
            <a:off x="4499992" y="3068960"/>
            <a:ext cx="4355976" cy="326698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1002440"/>
          </a:xfrm>
        </p:spPr>
        <p:txBody>
          <a:bodyPr>
            <a:normAutofit/>
          </a:bodyPr>
          <a:lstStyle/>
          <a:p>
            <a:pPr algn="l"/>
            <a:r>
              <a:rPr lang="ru-RU" sz="2200" b="1" dirty="0" smtClean="0">
                <a:solidFill>
                  <a:schemeClr val="bg1"/>
                </a:solidFill>
                <a:latin typeface="GOST type B" pitchFamily="34" charset="0"/>
                <a:cs typeface="Times New Roman" pitchFamily="18" charset="0"/>
              </a:rPr>
              <a:t>6. Реализованные объекты</a:t>
            </a:r>
            <a:endParaRPr lang="ru-RU" sz="2200" dirty="0"/>
          </a:p>
        </p:txBody>
      </p:sp>
      <p:sp>
        <p:nvSpPr>
          <p:cNvPr id="3" name="Номер слайда 2"/>
          <p:cNvSpPr>
            <a:spLocks noGrp="1"/>
          </p:cNvSpPr>
          <p:nvPr>
            <p:ph type="sldNum" sz="quarter" idx="12"/>
          </p:nvPr>
        </p:nvSpPr>
        <p:spPr/>
        <p:txBody>
          <a:bodyPr/>
          <a:lstStyle/>
          <a:p>
            <a:fld id="{65C0526B-75B2-4366-BA26-243F3F7FF712}" type="slidenum">
              <a:rPr lang="ru-RU" smtClean="0"/>
              <a:pPr/>
              <a:t>23</a:t>
            </a:fld>
            <a:endParaRPr lang="ru-RU"/>
          </a:p>
        </p:txBody>
      </p:sp>
      <p:pic>
        <p:nvPicPr>
          <p:cNvPr id="6" name="Содержимое 5" descr="20141209_110036.jpg"/>
          <p:cNvPicPr>
            <a:picLocks noGrp="1" noChangeAspect="1"/>
          </p:cNvPicPr>
          <p:nvPr>
            <p:ph sz="quarter" idx="13"/>
          </p:nvPr>
        </p:nvPicPr>
        <p:blipFill>
          <a:blip r:embed="rId2" cstate="print"/>
          <a:stretch>
            <a:fillRect/>
          </a:stretch>
        </p:blipFill>
        <p:spPr>
          <a:xfrm>
            <a:off x="251520" y="1628800"/>
            <a:ext cx="3822700" cy="2150269"/>
          </a:xfrm>
        </p:spPr>
      </p:pic>
      <p:pic>
        <p:nvPicPr>
          <p:cNvPr id="7" name="Содержимое 6" descr="20141209_110301.jpg"/>
          <p:cNvPicPr>
            <a:picLocks noGrp="1" noChangeAspect="1"/>
          </p:cNvPicPr>
          <p:nvPr>
            <p:ph sz="quarter" idx="14"/>
          </p:nvPr>
        </p:nvPicPr>
        <p:blipFill>
          <a:blip r:embed="rId3" cstate="print"/>
          <a:stretch>
            <a:fillRect/>
          </a:stretch>
        </p:blipFill>
        <p:spPr>
          <a:xfrm>
            <a:off x="251520" y="3933056"/>
            <a:ext cx="3822700" cy="2150269"/>
          </a:xfrm>
        </p:spPr>
      </p:pic>
      <p:sp>
        <p:nvSpPr>
          <p:cNvPr id="8" name="Прямоугольник 7"/>
          <p:cNvSpPr/>
          <p:nvPr/>
        </p:nvSpPr>
        <p:spPr>
          <a:xfrm>
            <a:off x="4139952" y="1628800"/>
            <a:ext cx="4572000" cy="923330"/>
          </a:xfrm>
          <a:prstGeom prst="rect">
            <a:avLst/>
          </a:prstGeom>
        </p:spPr>
        <p:txBody>
          <a:bodyPr>
            <a:spAutoFit/>
          </a:bodyPr>
          <a:lstStyle/>
          <a:p>
            <a:r>
              <a:rPr lang="ru-RU" b="1" dirty="0" smtClean="0">
                <a:latin typeface="GOST type B" pitchFamily="34" charset="0"/>
                <a:cs typeface="Times New Roman" pitchFamily="18" charset="0"/>
              </a:rPr>
              <a:t>6.</a:t>
            </a:r>
            <a:r>
              <a:rPr lang="en-US" b="1" dirty="0" smtClean="0">
                <a:latin typeface="GOST type B" pitchFamily="34" charset="0"/>
                <a:cs typeface="Times New Roman" pitchFamily="18" charset="0"/>
              </a:rPr>
              <a:t>1</a:t>
            </a:r>
            <a:r>
              <a:rPr lang="ru-RU" b="1" dirty="0" smtClean="0">
                <a:latin typeface="GOST type B" pitchFamily="34" charset="0"/>
                <a:cs typeface="Times New Roman" pitchFamily="18" charset="0"/>
              </a:rPr>
              <a:t>6</a:t>
            </a:r>
            <a:r>
              <a:rPr lang="en-US" b="1" dirty="0" smtClean="0">
                <a:latin typeface="GOST type B" pitchFamily="34" charset="0"/>
                <a:cs typeface="Times New Roman" pitchFamily="18" charset="0"/>
              </a:rPr>
              <a:t> </a:t>
            </a:r>
            <a:r>
              <a:rPr lang="ru-RU" b="1" dirty="0" smtClean="0">
                <a:latin typeface="GOST type B" pitchFamily="34" charset="0"/>
                <a:cs typeface="Times New Roman" pitchFamily="18" charset="0"/>
              </a:rPr>
              <a:t>БКЭМ «НОРД»1250/0,4-У1, БКЭМ «НОРД»1250/0,4-У1 (для ЗАО «</a:t>
            </a:r>
            <a:r>
              <a:rPr lang="ru-RU" b="1" dirty="0" err="1" smtClean="0">
                <a:latin typeface="GOST type B" pitchFamily="34" charset="0"/>
                <a:cs typeface="Times New Roman" pitchFamily="18" charset="0"/>
              </a:rPr>
              <a:t>Мессояханефтегаз</a:t>
            </a:r>
            <a:r>
              <a:rPr lang="ru-RU" b="1" dirty="0" smtClean="0">
                <a:latin typeface="GOST type B" pitchFamily="34" charset="0"/>
                <a:cs typeface="Times New Roman" pitchFamily="18" charset="0"/>
              </a:rPr>
              <a:t>»)</a:t>
            </a:r>
            <a:endParaRPr lang="ru-RU" dirty="0"/>
          </a:p>
        </p:txBody>
      </p:sp>
      <p:pic>
        <p:nvPicPr>
          <p:cNvPr id="11" name="Рисунок 10" descr="20141209_110051.jpg"/>
          <p:cNvPicPr>
            <a:picLocks noChangeAspect="1"/>
          </p:cNvPicPr>
          <p:nvPr/>
        </p:nvPicPr>
        <p:blipFill>
          <a:blip r:embed="rId4" cstate="print"/>
          <a:stretch>
            <a:fillRect/>
          </a:stretch>
        </p:blipFill>
        <p:spPr>
          <a:xfrm>
            <a:off x="4211960" y="3429000"/>
            <a:ext cx="4736525" cy="266429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3538736" cy="858424"/>
          </a:xfrm>
        </p:spPr>
        <p:txBody>
          <a:bodyPr>
            <a:normAutofit/>
          </a:bodyPr>
          <a:lstStyle/>
          <a:p>
            <a:r>
              <a:rPr lang="ru-RU" sz="2200" b="1" dirty="0" smtClean="0">
                <a:solidFill>
                  <a:schemeClr val="bg1"/>
                </a:solidFill>
                <a:latin typeface="GOST type B" pitchFamily="34" charset="0"/>
                <a:cs typeface="Times New Roman" pitchFamily="18" charset="0"/>
              </a:rPr>
              <a:t>6. Реализованные объекты</a:t>
            </a:r>
            <a:endParaRPr lang="ru-RU" sz="2200" dirty="0"/>
          </a:p>
        </p:txBody>
      </p:sp>
      <p:sp>
        <p:nvSpPr>
          <p:cNvPr id="3" name="Номер слайда 2"/>
          <p:cNvSpPr>
            <a:spLocks noGrp="1"/>
          </p:cNvSpPr>
          <p:nvPr>
            <p:ph type="sldNum" sz="quarter" idx="12"/>
          </p:nvPr>
        </p:nvSpPr>
        <p:spPr/>
        <p:txBody>
          <a:bodyPr/>
          <a:lstStyle/>
          <a:p>
            <a:fld id="{65C0526B-75B2-4366-BA26-243F3F7FF712}" type="slidenum">
              <a:rPr lang="ru-RU" smtClean="0"/>
              <a:pPr/>
              <a:t>24</a:t>
            </a:fld>
            <a:endParaRPr lang="ru-RU"/>
          </a:p>
        </p:txBody>
      </p:sp>
      <p:pic>
        <p:nvPicPr>
          <p:cNvPr id="7" name="Содержимое 6" descr="IMG_4530.JPG"/>
          <p:cNvPicPr>
            <a:picLocks noGrp="1" noChangeAspect="1"/>
          </p:cNvPicPr>
          <p:nvPr>
            <p:ph sz="quarter" idx="13"/>
          </p:nvPr>
        </p:nvPicPr>
        <p:blipFill>
          <a:blip r:embed="rId2" cstate="print"/>
          <a:stretch>
            <a:fillRect/>
          </a:stretch>
        </p:blipFill>
        <p:spPr>
          <a:xfrm>
            <a:off x="4644008" y="1772816"/>
            <a:ext cx="4038724" cy="2548467"/>
          </a:xfrm>
        </p:spPr>
      </p:pic>
      <p:pic>
        <p:nvPicPr>
          <p:cNvPr id="8" name="Содержимое 7" descr="IMG_4525.JPG"/>
          <p:cNvPicPr>
            <a:picLocks noGrp="1" noChangeAspect="1"/>
          </p:cNvPicPr>
          <p:nvPr>
            <p:ph sz="quarter" idx="14"/>
          </p:nvPr>
        </p:nvPicPr>
        <p:blipFill>
          <a:blip r:embed="rId3" cstate="print"/>
          <a:stretch>
            <a:fillRect/>
          </a:stretch>
        </p:blipFill>
        <p:spPr>
          <a:xfrm>
            <a:off x="323528" y="1772816"/>
            <a:ext cx="4038724" cy="2548467"/>
          </a:xfrm>
        </p:spPr>
      </p:pic>
      <p:sp>
        <p:nvSpPr>
          <p:cNvPr id="6" name="Прямоугольник 5"/>
          <p:cNvSpPr/>
          <p:nvPr/>
        </p:nvSpPr>
        <p:spPr>
          <a:xfrm>
            <a:off x="539552" y="1052736"/>
            <a:ext cx="8388424" cy="369332"/>
          </a:xfrm>
          <a:prstGeom prst="rect">
            <a:avLst/>
          </a:prstGeom>
        </p:spPr>
        <p:txBody>
          <a:bodyPr wrap="square">
            <a:spAutoFit/>
          </a:bodyPr>
          <a:lstStyle/>
          <a:p>
            <a:r>
              <a:rPr lang="ru-RU" b="1" dirty="0" smtClean="0">
                <a:latin typeface="GOST type B" pitchFamily="34" charset="0"/>
                <a:cs typeface="Times New Roman" pitchFamily="18" charset="0"/>
              </a:rPr>
              <a:t>6.</a:t>
            </a:r>
            <a:r>
              <a:rPr lang="en-US" b="1" dirty="0" smtClean="0">
                <a:latin typeface="GOST type B" pitchFamily="34" charset="0"/>
                <a:cs typeface="Times New Roman" pitchFamily="18" charset="0"/>
              </a:rPr>
              <a:t>1</a:t>
            </a:r>
            <a:r>
              <a:rPr lang="ru-RU" b="1" dirty="0" smtClean="0">
                <a:latin typeface="GOST type B" pitchFamily="34" charset="0"/>
                <a:cs typeface="Times New Roman" pitchFamily="18" charset="0"/>
              </a:rPr>
              <a:t>7</a:t>
            </a:r>
            <a:r>
              <a:rPr lang="en-US" b="1" dirty="0" smtClean="0">
                <a:latin typeface="GOST type B" pitchFamily="34" charset="0"/>
                <a:cs typeface="Times New Roman" pitchFamily="18" charset="0"/>
              </a:rPr>
              <a:t> </a:t>
            </a:r>
            <a:r>
              <a:rPr lang="ru-RU" b="1" dirty="0" smtClean="0">
                <a:latin typeface="GOST type B" pitchFamily="34" charset="0"/>
                <a:cs typeface="Times New Roman" pitchFamily="18" charset="0"/>
              </a:rPr>
              <a:t>БКЭМ «НОРД»880/0,4-У1 (для ЗАО «</a:t>
            </a:r>
            <a:r>
              <a:rPr lang="ru-RU" b="1" dirty="0" err="1" smtClean="0">
                <a:latin typeface="GOST type B" pitchFamily="34" charset="0"/>
                <a:cs typeface="Times New Roman" pitchFamily="18" charset="0"/>
              </a:rPr>
              <a:t>Ванкорнефть</a:t>
            </a:r>
            <a:r>
              <a:rPr lang="ru-RU" b="1" dirty="0" smtClean="0">
                <a:latin typeface="GOST type B" pitchFamily="34" charset="0"/>
                <a:cs typeface="Times New Roman" pitchFamily="18" charset="0"/>
              </a:rPr>
              <a:t>»)</a:t>
            </a:r>
            <a:endParaRPr lang="ru-RU" dirty="0"/>
          </a:p>
        </p:txBody>
      </p:sp>
      <p:pic>
        <p:nvPicPr>
          <p:cNvPr id="9" name="Рисунок 8" descr="IMG_4537.JPG"/>
          <p:cNvPicPr>
            <a:picLocks noChangeAspect="1"/>
          </p:cNvPicPr>
          <p:nvPr/>
        </p:nvPicPr>
        <p:blipFill>
          <a:blip r:embed="rId4" cstate="print"/>
          <a:stretch>
            <a:fillRect/>
          </a:stretch>
        </p:blipFill>
        <p:spPr>
          <a:xfrm>
            <a:off x="323528" y="4509120"/>
            <a:ext cx="2448272" cy="1608179"/>
          </a:xfrm>
          <a:prstGeom prst="rect">
            <a:avLst/>
          </a:prstGeom>
        </p:spPr>
      </p:pic>
      <p:pic>
        <p:nvPicPr>
          <p:cNvPr id="10" name="Рисунок 9" descr="IMG_4538.JPG"/>
          <p:cNvPicPr>
            <a:picLocks noChangeAspect="1"/>
          </p:cNvPicPr>
          <p:nvPr/>
        </p:nvPicPr>
        <p:blipFill>
          <a:blip r:embed="rId5" cstate="print"/>
          <a:stretch>
            <a:fillRect/>
          </a:stretch>
        </p:blipFill>
        <p:spPr>
          <a:xfrm>
            <a:off x="3275856" y="4509120"/>
            <a:ext cx="2448272" cy="1584176"/>
          </a:xfrm>
          <a:prstGeom prst="rect">
            <a:avLst/>
          </a:prstGeom>
        </p:spPr>
      </p:pic>
      <p:pic>
        <p:nvPicPr>
          <p:cNvPr id="11" name="Рисунок 10" descr="IMG_4544.JPG"/>
          <p:cNvPicPr>
            <a:picLocks noChangeAspect="1"/>
          </p:cNvPicPr>
          <p:nvPr/>
        </p:nvPicPr>
        <p:blipFill>
          <a:blip r:embed="rId6" cstate="print"/>
          <a:stretch>
            <a:fillRect/>
          </a:stretch>
        </p:blipFill>
        <p:spPr>
          <a:xfrm>
            <a:off x="6156176" y="4509120"/>
            <a:ext cx="2520280" cy="160784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32656"/>
            <a:ext cx="7772400" cy="936104"/>
          </a:xfrm>
        </p:spPr>
        <p:txBody>
          <a:bodyPr>
            <a:normAutofit/>
          </a:bodyPr>
          <a:lstStyle/>
          <a:p>
            <a:r>
              <a:rPr lang="ru-RU" sz="3200" b="1" dirty="0" smtClean="0">
                <a:latin typeface="GOST type B" pitchFamily="34" charset="0"/>
              </a:rPr>
              <a:t>Наши партнеры</a:t>
            </a:r>
            <a:endParaRPr lang="ru-RU" sz="3200" b="1" dirty="0">
              <a:latin typeface="GOST type B" pitchFamily="34" charset="0"/>
            </a:endParaRPr>
          </a:p>
        </p:txBody>
      </p:sp>
      <p:sp>
        <p:nvSpPr>
          <p:cNvPr id="3" name="Подзаголовок 2"/>
          <p:cNvSpPr>
            <a:spLocks noGrp="1"/>
          </p:cNvSpPr>
          <p:nvPr>
            <p:ph type="subTitle" idx="1"/>
          </p:nvPr>
        </p:nvSpPr>
        <p:spPr>
          <a:xfrm>
            <a:off x="467544" y="1340768"/>
            <a:ext cx="8064896" cy="5040560"/>
          </a:xfrm>
        </p:spPr>
        <p:txBody>
          <a:bodyPr numCol="2">
            <a:normAutofit/>
          </a:bodyPr>
          <a:lstStyle/>
          <a:p>
            <a:pPr marL="457200" indent="-457200" algn="l"/>
            <a:r>
              <a:rPr lang="ru-RU" sz="1400" b="1" dirty="0" smtClean="0">
                <a:solidFill>
                  <a:schemeClr val="bg1"/>
                </a:solidFill>
                <a:latin typeface="GOST type B" pitchFamily="34" charset="0"/>
              </a:rPr>
              <a:t>ЗАО «Энергострой-МН» (г. Москва)</a:t>
            </a:r>
          </a:p>
          <a:p>
            <a:pPr marL="457200" indent="-457200" algn="l"/>
            <a:r>
              <a:rPr lang="ru-RU" sz="1400" b="1" dirty="0" smtClean="0">
                <a:solidFill>
                  <a:schemeClr val="bg1"/>
                </a:solidFill>
                <a:latin typeface="GOST type B" pitchFamily="34" charset="0"/>
              </a:rPr>
              <a:t>ООО «</a:t>
            </a:r>
            <a:r>
              <a:rPr lang="ru-RU" sz="1400" b="1" dirty="0" err="1" smtClean="0">
                <a:solidFill>
                  <a:schemeClr val="bg1"/>
                </a:solidFill>
                <a:latin typeface="GOST type B" pitchFamily="34" charset="0"/>
              </a:rPr>
              <a:t>Сетьстройкомплект</a:t>
            </a:r>
            <a:r>
              <a:rPr lang="ru-RU" sz="1400" b="1" dirty="0" smtClean="0">
                <a:solidFill>
                  <a:schemeClr val="bg1"/>
                </a:solidFill>
                <a:latin typeface="GOST type B" pitchFamily="34" charset="0"/>
              </a:rPr>
              <a:t>» </a:t>
            </a:r>
          </a:p>
          <a:p>
            <a:pPr marL="457200" indent="-457200" algn="l"/>
            <a:r>
              <a:rPr lang="ru-RU" sz="1400" b="1" dirty="0" smtClean="0">
                <a:solidFill>
                  <a:schemeClr val="bg1"/>
                </a:solidFill>
                <a:latin typeface="GOST type B" pitchFamily="34" charset="0"/>
              </a:rPr>
              <a:t>ООО «Велесстрой»</a:t>
            </a:r>
          </a:p>
          <a:p>
            <a:pPr marL="457200" indent="-457200" algn="l"/>
            <a:r>
              <a:rPr lang="ru-RU" sz="1400" b="1" dirty="0" smtClean="0">
                <a:solidFill>
                  <a:schemeClr val="bg1"/>
                </a:solidFill>
                <a:latin typeface="GOST type B" pitchFamily="34" charset="0"/>
              </a:rPr>
              <a:t>ООО «Северо-Западная энергетическая компания»</a:t>
            </a:r>
          </a:p>
          <a:p>
            <a:pPr marL="457200" indent="-457200" algn="l"/>
            <a:r>
              <a:rPr lang="ru-RU" sz="1400" b="1" dirty="0" smtClean="0">
                <a:solidFill>
                  <a:schemeClr val="bg1"/>
                </a:solidFill>
                <a:latin typeface="GOST type B" pitchFamily="34" charset="0"/>
              </a:rPr>
              <a:t>ОАО «Глобалэлектросервис»</a:t>
            </a:r>
          </a:p>
          <a:p>
            <a:pPr marL="457200" indent="-457200" algn="l"/>
            <a:r>
              <a:rPr lang="ru-RU" sz="1400" b="1" dirty="0" smtClean="0">
                <a:solidFill>
                  <a:schemeClr val="bg1"/>
                </a:solidFill>
                <a:latin typeface="GOST type B" pitchFamily="34" charset="0"/>
              </a:rPr>
              <a:t>ООО «Комплексные энергетические решения» («КЭР»)</a:t>
            </a:r>
          </a:p>
          <a:p>
            <a:pPr marL="457200" indent="-457200" algn="l"/>
            <a:r>
              <a:rPr lang="ru-RU" sz="1400" b="1" dirty="0" smtClean="0">
                <a:solidFill>
                  <a:schemeClr val="bg1"/>
                </a:solidFill>
                <a:latin typeface="GOST type B" pitchFamily="34" charset="0"/>
              </a:rPr>
              <a:t>ООО «УПТК»</a:t>
            </a:r>
          </a:p>
          <a:p>
            <a:pPr marL="457200" indent="-457200" algn="l"/>
            <a:r>
              <a:rPr lang="ru-RU" sz="1400" b="1" dirty="0" smtClean="0">
                <a:solidFill>
                  <a:schemeClr val="bg1"/>
                </a:solidFill>
                <a:latin typeface="GOST type B" pitchFamily="34" charset="0"/>
              </a:rPr>
              <a:t>ЗАО «</a:t>
            </a:r>
            <a:r>
              <a:rPr lang="ru-RU" sz="1400" b="1" dirty="0" err="1" smtClean="0">
                <a:solidFill>
                  <a:schemeClr val="bg1"/>
                </a:solidFill>
                <a:latin typeface="GOST type B" pitchFamily="34" charset="0"/>
              </a:rPr>
              <a:t>Энергопроект</a:t>
            </a:r>
            <a:r>
              <a:rPr lang="ru-RU" sz="1400" b="1" dirty="0" smtClean="0">
                <a:solidFill>
                  <a:schemeClr val="bg1"/>
                </a:solidFill>
                <a:latin typeface="GOST type B" pitchFamily="34" charset="0"/>
              </a:rPr>
              <a:t>»</a:t>
            </a:r>
          </a:p>
          <a:p>
            <a:pPr marL="457200" indent="-457200" algn="l"/>
            <a:r>
              <a:rPr lang="ru-RU" sz="1400" b="1" dirty="0" smtClean="0">
                <a:solidFill>
                  <a:schemeClr val="bg1"/>
                </a:solidFill>
                <a:latin typeface="GOST type B" pitchFamily="34" charset="0"/>
              </a:rPr>
              <a:t>ОАО «</a:t>
            </a:r>
            <a:r>
              <a:rPr lang="ru-RU" sz="1400" b="1" dirty="0" err="1" smtClean="0">
                <a:solidFill>
                  <a:schemeClr val="bg1"/>
                </a:solidFill>
                <a:latin typeface="GOST type B" pitchFamily="34" charset="0"/>
              </a:rPr>
              <a:t>Дальэнергосетьпроект</a:t>
            </a:r>
            <a:r>
              <a:rPr lang="ru-RU" sz="1400" b="1" dirty="0" smtClean="0">
                <a:solidFill>
                  <a:schemeClr val="bg1"/>
                </a:solidFill>
                <a:latin typeface="GOST type B" pitchFamily="34" charset="0"/>
              </a:rPr>
              <a:t>»</a:t>
            </a:r>
          </a:p>
          <a:p>
            <a:pPr marL="457200" indent="-457200" algn="l"/>
            <a:r>
              <a:rPr lang="ru-RU" sz="1400" b="1" dirty="0" smtClean="0">
                <a:solidFill>
                  <a:schemeClr val="bg1"/>
                </a:solidFill>
                <a:latin typeface="GOST type B" pitchFamily="34" charset="0"/>
              </a:rPr>
              <a:t>ОАО «</a:t>
            </a:r>
            <a:r>
              <a:rPr lang="ru-RU" sz="1400" b="1" dirty="0" err="1" smtClean="0">
                <a:solidFill>
                  <a:schemeClr val="bg1"/>
                </a:solidFill>
                <a:latin typeface="GOST type B" pitchFamily="34" charset="0"/>
              </a:rPr>
              <a:t>Томскэлектросетьпроект</a:t>
            </a:r>
            <a:r>
              <a:rPr lang="ru-RU" sz="1400" b="1" dirty="0" smtClean="0">
                <a:solidFill>
                  <a:schemeClr val="bg1"/>
                </a:solidFill>
                <a:latin typeface="GOST type B" pitchFamily="34" charset="0"/>
              </a:rPr>
              <a:t>»</a:t>
            </a:r>
          </a:p>
          <a:p>
            <a:pPr marL="457200" indent="-457200" algn="l"/>
            <a:r>
              <a:rPr lang="ru-RU" sz="1400" b="1" dirty="0" smtClean="0">
                <a:solidFill>
                  <a:schemeClr val="bg1"/>
                </a:solidFill>
                <a:latin typeface="GOST type B" pitchFamily="34" charset="0"/>
              </a:rPr>
              <a:t>ОАО «Южэнергосетьпроект» ООО «</a:t>
            </a:r>
            <a:r>
              <a:rPr lang="ru-RU" sz="1400" b="1" dirty="0" err="1" smtClean="0">
                <a:solidFill>
                  <a:schemeClr val="bg1"/>
                </a:solidFill>
                <a:latin typeface="GOST type B" pitchFamily="34" charset="0"/>
              </a:rPr>
              <a:t>Петроком</a:t>
            </a:r>
            <a:r>
              <a:rPr lang="ru-RU" sz="1400" b="1" dirty="0" smtClean="0">
                <a:solidFill>
                  <a:schemeClr val="bg1"/>
                </a:solidFill>
                <a:latin typeface="GOST type B" pitchFamily="34" charset="0"/>
              </a:rPr>
              <a:t>»</a:t>
            </a:r>
          </a:p>
          <a:p>
            <a:pPr marL="457200" indent="-457200" algn="l"/>
            <a:r>
              <a:rPr lang="ru-RU" sz="1400" b="1" dirty="0" smtClean="0">
                <a:solidFill>
                  <a:schemeClr val="bg1"/>
                </a:solidFill>
                <a:latin typeface="GOST type B" pitchFamily="34" charset="0"/>
              </a:rPr>
              <a:t>ЗАО «</a:t>
            </a:r>
            <a:r>
              <a:rPr lang="ru-RU" sz="1400" b="1" dirty="0" err="1" smtClean="0">
                <a:solidFill>
                  <a:schemeClr val="bg1"/>
                </a:solidFill>
                <a:latin typeface="GOST type B" pitchFamily="34" charset="0"/>
              </a:rPr>
              <a:t>Спецэлектромеханика</a:t>
            </a:r>
            <a:r>
              <a:rPr lang="ru-RU" sz="1400" b="1" dirty="0" smtClean="0">
                <a:solidFill>
                  <a:schemeClr val="bg1"/>
                </a:solidFill>
                <a:latin typeface="GOST type B" pitchFamily="34" charset="0"/>
              </a:rPr>
              <a:t>»</a:t>
            </a:r>
          </a:p>
          <a:p>
            <a:pPr marL="457200" indent="-457200" algn="l"/>
            <a:r>
              <a:rPr lang="ru-RU" sz="1400" b="1" dirty="0" smtClean="0">
                <a:solidFill>
                  <a:schemeClr val="bg1"/>
                </a:solidFill>
                <a:latin typeface="GOST type B" pitchFamily="34" charset="0"/>
              </a:rPr>
              <a:t>ООО «</a:t>
            </a:r>
            <a:r>
              <a:rPr lang="ru-RU" sz="1400" b="1" dirty="0" err="1" smtClean="0">
                <a:solidFill>
                  <a:schemeClr val="bg1"/>
                </a:solidFill>
                <a:latin typeface="GOST type B" pitchFamily="34" charset="0"/>
              </a:rPr>
              <a:t>Центрэнергостройпроект</a:t>
            </a:r>
            <a:r>
              <a:rPr lang="ru-RU" sz="1400" b="1" dirty="0" smtClean="0">
                <a:solidFill>
                  <a:schemeClr val="bg1"/>
                </a:solidFill>
                <a:latin typeface="GOST type B" pitchFamily="34" charset="0"/>
              </a:rPr>
              <a:t>»</a:t>
            </a:r>
          </a:p>
          <a:p>
            <a:pPr marL="457200" indent="-457200" algn="l"/>
            <a:r>
              <a:rPr lang="ru-RU" sz="1400" b="1" dirty="0" smtClean="0">
                <a:solidFill>
                  <a:schemeClr val="tx2">
                    <a:lumMod val="75000"/>
                  </a:schemeClr>
                </a:solidFill>
                <a:latin typeface="GOST type B" pitchFamily="34" charset="0"/>
              </a:rPr>
              <a:t>ООО «</a:t>
            </a:r>
            <a:r>
              <a:rPr lang="ru-RU" sz="1400" b="1" dirty="0" err="1" smtClean="0">
                <a:solidFill>
                  <a:schemeClr val="tx2">
                    <a:lumMod val="75000"/>
                  </a:schemeClr>
                </a:solidFill>
                <a:latin typeface="GOST type B" pitchFamily="34" charset="0"/>
              </a:rPr>
              <a:t>Эдвансстрой</a:t>
            </a:r>
            <a:r>
              <a:rPr lang="ru-RU" sz="1400" b="1" dirty="0" smtClean="0">
                <a:solidFill>
                  <a:schemeClr val="tx2">
                    <a:lumMod val="75000"/>
                  </a:schemeClr>
                </a:solidFill>
                <a:latin typeface="GOST type B" pitchFamily="34" charset="0"/>
              </a:rPr>
              <a:t>»</a:t>
            </a:r>
          </a:p>
          <a:p>
            <a:pPr marL="457200" indent="-457200" algn="l"/>
            <a:r>
              <a:rPr lang="ru-RU" sz="1400" b="1" dirty="0" smtClean="0">
                <a:solidFill>
                  <a:schemeClr val="tx2">
                    <a:lumMod val="75000"/>
                  </a:schemeClr>
                </a:solidFill>
                <a:latin typeface="GOST type B" pitchFamily="34" charset="0"/>
              </a:rPr>
              <a:t>ООО «</a:t>
            </a:r>
            <a:r>
              <a:rPr lang="ru-RU" sz="1400" b="1" dirty="0" err="1" smtClean="0">
                <a:solidFill>
                  <a:schemeClr val="tx2">
                    <a:lumMod val="75000"/>
                  </a:schemeClr>
                </a:solidFill>
                <a:latin typeface="GOST type B" pitchFamily="34" charset="0"/>
              </a:rPr>
              <a:t>Росэнергопроект</a:t>
            </a:r>
            <a:r>
              <a:rPr lang="ru-RU" sz="1400" b="1" dirty="0" smtClean="0">
                <a:solidFill>
                  <a:schemeClr val="tx2">
                    <a:lumMod val="75000"/>
                  </a:schemeClr>
                </a:solidFill>
                <a:latin typeface="GOST type B" pitchFamily="34" charset="0"/>
              </a:rPr>
              <a:t>»</a:t>
            </a:r>
          </a:p>
          <a:p>
            <a:pPr marL="457200" indent="-457200" algn="l"/>
            <a:r>
              <a:rPr lang="ru-RU" sz="1400" b="1" dirty="0" smtClean="0">
                <a:solidFill>
                  <a:schemeClr val="tx2">
                    <a:lumMod val="75000"/>
                  </a:schemeClr>
                </a:solidFill>
                <a:latin typeface="GOST type B" pitchFamily="34" charset="0"/>
              </a:rPr>
              <a:t>ООО «</a:t>
            </a:r>
            <a:r>
              <a:rPr lang="ru-RU" sz="1400" b="1" dirty="0" err="1" smtClean="0">
                <a:solidFill>
                  <a:schemeClr val="tx2">
                    <a:lumMod val="75000"/>
                  </a:schemeClr>
                </a:solidFill>
                <a:latin typeface="GOST type B" pitchFamily="34" charset="0"/>
              </a:rPr>
              <a:t>Премьер-Энерго</a:t>
            </a:r>
            <a:r>
              <a:rPr lang="ru-RU" sz="1400" b="1" dirty="0" smtClean="0">
                <a:solidFill>
                  <a:schemeClr val="tx2">
                    <a:lumMod val="75000"/>
                  </a:schemeClr>
                </a:solidFill>
                <a:latin typeface="GOST type B" pitchFamily="34" charset="0"/>
              </a:rPr>
              <a:t>»</a:t>
            </a:r>
          </a:p>
          <a:p>
            <a:pPr marL="457200" indent="-457200" algn="l"/>
            <a:r>
              <a:rPr lang="ru-RU" sz="1400" b="1" dirty="0" smtClean="0">
                <a:solidFill>
                  <a:schemeClr val="tx2">
                    <a:lumMod val="75000"/>
                  </a:schemeClr>
                </a:solidFill>
                <a:latin typeface="GOST type B" pitchFamily="34" charset="0"/>
              </a:rPr>
              <a:t>ЗАО «</a:t>
            </a:r>
            <a:r>
              <a:rPr lang="ru-RU" sz="1400" b="1" dirty="0" err="1" smtClean="0">
                <a:solidFill>
                  <a:schemeClr val="tx2">
                    <a:lumMod val="75000"/>
                  </a:schemeClr>
                </a:solidFill>
                <a:latin typeface="GOST type B" pitchFamily="34" charset="0"/>
              </a:rPr>
              <a:t>Роспроект</a:t>
            </a:r>
            <a:r>
              <a:rPr lang="ru-RU" sz="1400" b="1" dirty="0" smtClean="0">
                <a:solidFill>
                  <a:schemeClr val="tx2">
                    <a:lumMod val="75000"/>
                  </a:schemeClr>
                </a:solidFill>
                <a:latin typeface="GOST type B" pitchFamily="34" charset="0"/>
              </a:rPr>
              <a:t>»</a:t>
            </a:r>
          </a:p>
          <a:p>
            <a:pPr marL="457200" indent="-457200" algn="l"/>
            <a:r>
              <a:rPr lang="ru-RU" sz="1400" b="1" dirty="0" smtClean="0">
                <a:solidFill>
                  <a:schemeClr val="tx2">
                    <a:lumMod val="75000"/>
                  </a:schemeClr>
                </a:solidFill>
                <a:latin typeface="GOST type B" pitchFamily="34" charset="0"/>
              </a:rPr>
              <a:t>ЗАО «</a:t>
            </a:r>
            <a:r>
              <a:rPr lang="ru-RU" sz="1400" b="1" dirty="0" err="1" smtClean="0">
                <a:solidFill>
                  <a:schemeClr val="tx2">
                    <a:lumMod val="75000"/>
                  </a:schemeClr>
                </a:solidFill>
                <a:latin typeface="GOST type B" pitchFamily="34" charset="0"/>
              </a:rPr>
              <a:t>Югэнергопроект</a:t>
            </a:r>
            <a:r>
              <a:rPr lang="ru-RU" sz="1400" b="1" dirty="0" smtClean="0">
                <a:solidFill>
                  <a:schemeClr val="tx2">
                    <a:lumMod val="75000"/>
                  </a:schemeClr>
                </a:solidFill>
                <a:latin typeface="GOST type B" pitchFamily="34" charset="0"/>
              </a:rPr>
              <a:t>»</a:t>
            </a:r>
          </a:p>
          <a:p>
            <a:pPr marL="457200" indent="-457200" algn="l"/>
            <a:r>
              <a:rPr lang="ru-RU" sz="1400" b="1" dirty="0" smtClean="0">
                <a:solidFill>
                  <a:schemeClr val="tx2">
                    <a:lumMod val="75000"/>
                  </a:schemeClr>
                </a:solidFill>
                <a:latin typeface="GOST type B" pitchFamily="34" charset="0"/>
              </a:rPr>
              <a:t>ООО «Энергоснабкомплект»</a:t>
            </a:r>
          </a:p>
          <a:p>
            <a:pPr marL="457200" indent="-457200" algn="l"/>
            <a:r>
              <a:rPr lang="ru-RU" sz="1400" b="1" dirty="0" smtClean="0">
                <a:solidFill>
                  <a:schemeClr val="tx2">
                    <a:lumMod val="75000"/>
                  </a:schemeClr>
                </a:solidFill>
                <a:latin typeface="GOST type B" pitchFamily="34" charset="0"/>
              </a:rPr>
              <a:t>ЗАО «</a:t>
            </a:r>
            <a:r>
              <a:rPr lang="ru-RU" sz="1400" b="1" dirty="0" err="1" smtClean="0">
                <a:solidFill>
                  <a:schemeClr val="tx2">
                    <a:lumMod val="75000"/>
                  </a:schemeClr>
                </a:solidFill>
                <a:latin typeface="GOST type B" pitchFamily="34" charset="0"/>
              </a:rPr>
              <a:t>Энергострой</a:t>
            </a:r>
            <a:r>
              <a:rPr lang="ru-RU" sz="1400" b="1" dirty="0" smtClean="0">
                <a:solidFill>
                  <a:schemeClr val="tx2">
                    <a:lumMod val="75000"/>
                  </a:schemeClr>
                </a:solidFill>
                <a:latin typeface="GOST type B" pitchFamily="34" charset="0"/>
              </a:rPr>
              <a:t>»</a:t>
            </a:r>
          </a:p>
          <a:p>
            <a:pPr marL="457200" indent="-457200" algn="l"/>
            <a:r>
              <a:rPr lang="ru-RU" sz="1400" b="1" dirty="0" smtClean="0">
                <a:solidFill>
                  <a:schemeClr val="tx2">
                    <a:lumMod val="75000"/>
                  </a:schemeClr>
                </a:solidFill>
                <a:latin typeface="GOST type B" pitchFamily="34" charset="0"/>
              </a:rPr>
              <a:t>ЗАО «СЭТ»</a:t>
            </a:r>
          </a:p>
          <a:p>
            <a:pPr marL="457200" indent="-457200" algn="l"/>
            <a:r>
              <a:rPr lang="ru-RU" sz="1400" b="1" dirty="0" smtClean="0">
                <a:solidFill>
                  <a:schemeClr val="tx2">
                    <a:lumMod val="75000"/>
                  </a:schemeClr>
                </a:solidFill>
                <a:latin typeface="GOST type B" pitchFamily="34" charset="0"/>
              </a:rPr>
              <a:t> АО «</a:t>
            </a:r>
            <a:r>
              <a:rPr lang="ru-RU" sz="1400" b="1" dirty="0" err="1" smtClean="0">
                <a:solidFill>
                  <a:schemeClr val="tx2">
                    <a:lumMod val="75000"/>
                  </a:schemeClr>
                </a:solidFill>
                <a:latin typeface="GOST type B" pitchFamily="34" charset="0"/>
              </a:rPr>
              <a:t>Мосинжпроект</a:t>
            </a:r>
            <a:r>
              <a:rPr lang="ru-RU" sz="1400" b="1" dirty="0" smtClean="0">
                <a:solidFill>
                  <a:schemeClr val="tx2">
                    <a:lumMod val="75000"/>
                  </a:schemeClr>
                </a:solidFill>
                <a:latin typeface="GOST type B" pitchFamily="34" charset="0"/>
              </a:rPr>
              <a:t>»</a:t>
            </a:r>
          </a:p>
          <a:p>
            <a:pPr marL="457200" indent="-457200" algn="l"/>
            <a:r>
              <a:rPr lang="ru-RU" sz="1400" b="1" dirty="0" smtClean="0">
                <a:solidFill>
                  <a:schemeClr val="tx2">
                    <a:lumMod val="75000"/>
                  </a:schemeClr>
                </a:solidFill>
                <a:latin typeface="GOST type B" pitchFamily="34" charset="0"/>
              </a:rPr>
              <a:t>ГУП «</a:t>
            </a:r>
            <a:r>
              <a:rPr lang="ru-RU" sz="1400" b="1" dirty="0" err="1" smtClean="0">
                <a:solidFill>
                  <a:schemeClr val="tx2">
                    <a:lumMod val="75000"/>
                  </a:schemeClr>
                </a:solidFill>
                <a:latin typeface="GOST type B" pitchFamily="34" charset="0"/>
              </a:rPr>
              <a:t>Гормост</a:t>
            </a:r>
            <a:r>
              <a:rPr lang="ru-RU" sz="1400" b="1" dirty="0" smtClean="0">
                <a:solidFill>
                  <a:schemeClr val="tx2">
                    <a:lumMod val="75000"/>
                  </a:schemeClr>
                </a:solidFill>
                <a:latin typeface="GOST type B" pitchFamily="34" charset="0"/>
              </a:rPr>
              <a:t>»</a:t>
            </a:r>
          </a:p>
          <a:p>
            <a:pPr marL="457200" indent="-457200" algn="l"/>
            <a:r>
              <a:rPr lang="ru-RU" sz="1400" b="1" dirty="0" smtClean="0">
                <a:solidFill>
                  <a:schemeClr val="tx2">
                    <a:lumMod val="75000"/>
                  </a:schemeClr>
                </a:solidFill>
                <a:latin typeface="GOST type B" pitchFamily="34" charset="0"/>
              </a:rPr>
              <a:t>ООО «</a:t>
            </a:r>
            <a:r>
              <a:rPr lang="ru-RU" sz="1400" b="1" dirty="0" err="1" smtClean="0">
                <a:solidFill>
                  <a:schemeClr val="tx2">
                    <a:lumMod val="75000"/>
                  </a:schemeClr>
                </a:solidFill>
                <a:latin typeface="GOST type B" pitchFamily="34" charset="0"/>
              </a:rPr>
              <a:t>МИП-Строй</a:t>
            </a:r>
            <a:r>
              <a:rPr lang="ru-RU" sz="1400" b="1" dirty="0" smtClean="0">
                <a:solidFill>
                  <a:schemeClr val="tx2">
                    <a:lumMod val="75000"/>
                  </a:schemeClr>
                </a:solidFill>
                <a:latin typeface="GOST type B" pitchFamily="34" charset="0"/>
              </a:rPr>
              <a:t> № 1»</a:t>
            </a:r>
          </a:p>
          <a:p>
            <a:pPr marL="457200" indent="-457200" algn="l"/>
            <a:r>
              <a:rPr lang="ru-RU" sz="1400" b="1" dirty="0" smtClean="0">
                <a:solidFill>
                  <a:schemeClr val="tx2">
                    <a:lumMod val="75000"/>
                  </a:schemeClr>
                </a:solidFill>
                <a:latin typeface="GOST type B" pitchFamily="34" charset="0"/>
              </a:rPr>
              <a:t>ОАО «Аэропорт «Пулково»</a:t>
            </a:r>
          </a:p>
          <a:p>
            <a:pPr marL="457200" indent="-457200" algn="l"/>
            <a:r>
              <a:rPr lang="ru-RU" sz="1400" b="1" dirty="0" smtClean="0">
                <a:solidFill>
                  <a:schemeClr val="tx2">
                    <a:lumMod val="75000"/>
                  </a:schemeClr>
                </a:solidFill>
                <a:latin typeface="GOST type B" pitchFamily="34" charset="0"/>
              </a:rPr>
              <a:t>ОАО «</a:t>
            </a:r>
            <a:r>
              <a:rPr lang="ru-RU" sz="1400" b="1" dirty="0" err="1" smtClean="0">
                <a:solidFill>
                  <a:schemeClr val="tx2">
                    <a:lumMod val="75000"/>
                  </a:schemeClr>
                </a:solidFill>
                <a:latin typeface="GOST type B" pitchFamily="34" charset="0"/>
              </a:rPr>
              <a:t>Мечел</a:t>
            </a:r>
            <a:r>
              <a:rPr lang="ru-RU" sz="1400" b="1" dirty="0" smtClean="0">
                <a:solidFill>
                  <a:schemeClr val="tx2">
                    <a:lumMod val="75000"/>
                  </a:schemeClr>
                </a:solidFill>
                <a:latin typeface="GOST type B" pitchFamily="34" charset="0"/>
              </a:rPr>
              <a:t>» (ОАО КХ «</a:t>
            </a:r>
            <a:r>
              <a:rPr lang="ru-RU" sz="1400" b="1" dirty="0" err="1" smtClean="0">
                <a:solidFill>
                  <a:schemeClr val="tx2">
                    <a:lumMod val="75000"/>
                  </a:schemeClr>
                </a:solidFill>
                <a:latin typeface="GOST type B" pitchFamily="34" charset="0"/>
              </a:rPr>
              <a:t>Якутуголь</a:t>
            </a:r>
            <a:r>
              <a:rPr lang="ru-RU" sz="1400" b="1" dirty="0" smtClean="0">
                <a:solidFill>
                  <a:schemeClr val="tx2">
                    <a:lumMod val="75000"/>
                  </a:schemeClr>
                </a:solidFill>
                <a:latin typeface="GOST type B" pitchFamily="34" charset="0"/>
              </a:rPr>
              <a:t>»)</a:t>
            </a:r>
          </a:p>
          <a:p>
            <a:pPr marL="457200" indent="-457200" algn="l"/>
            <a:r>
              <a:rPr lang="ru-RU" sz="1400" b="1" dirty="0" smtClean="0">
                <a:solidFill>
                  <a:schemeClr val="tx2">
                    <a:lumMod val="75000"/>
                  </a:schemeClr>
                </a:solidFill>
                <a:latin typeface="GOST type B" pitchFamily="34" charset="0"/>
              </a:rPr>
              <a:t>ОАО «Е4 Групп»</a:t>
            </a:r>
          </a:p>
          <a:p>
            <a:pPr marL="457200" indent="-457200" algn="l"/>
            <a:r>
              <a:rPr lang="ru-RU" sz="1400" b="1" dirty="0" smtClean="0">
                <a:solidFill>
                  <a:schemeClr val="tx2">
                    <a:lumMod val="75000"/>
                  </a:schemeClr>
                </a:solidFill>
                <a:latin typeface="GOST type B" pitchFamily="34" charset="0"/>
              </a:rPr>
              <a:t>ЗАО «</a:t>
            </a:r>
            <a:r>
              <a:rPr lang="ru-RU" sz="1400" b="1" dirty="0" err="1" smtClean="0">
                <a:solidFill>
                  <a:schemeClr val="tx2">
                    <a:lumMod val="75000"/>
                  </a:schemeClr>
                </a:solidFill>
                <a:latin typeface="GOST type B" pitchFamily="34" charset="0"/>
              </a:rPr>
              <a:t>Мессояханефтегаз</a:t>
            </a:r>
            <a:r>
              <a:rPr lang="ru-RU" sz="1400" b="1" dirty="0" smtClean="0">
                <a:solidFill>
                  <a:schemeClr val="tx2">
                    <a:lumMod val="75000"/>
                  </a:schemeClr>
                </a:solidFill>
                <a:latin typeface="GOST type B" pitchFamily="34" charset="0"/>
              </a:rPr>
              <a:t>»</a:t>
            </a:r>
          </a:p>
          <a:p>
            <a:pPr marL="457200" indent="-457200" algn="l"/>
            <a:r>
              <a:rPr lang="ru-RU" sz="1400" b="1" dirty="0" smtClean="0">
                <a:solidFill>
                  <a:schemeClr val="tx2">
                    <a:lumMod val="75000"/>
                  </a:schemeClr>
                </a:solidFill>
                <a:latin typeface="GOST type B" pitchFamily="34" charset="0"/>
              </a:rPr>
              <a:t>ЗАО «</a:t>
            </a:r>
            <a:r>
              <a:rPr lang="ru-RU" sz="1400" b="1" dirty="0" err="1" smtClean="0">
                <a:solidFill>
                  <a:schemeClr val="tx2">
                    <a:lumMod val="75000"/>
                  </a:schemeClr>
                </a:solidFill>
                <a:latin typeface="GOST type B" pitchFamily="34" charset="0"/>
              </a:rPr>
              <a:t>Ванкорнефть</a:t>
            </a:r>
            <a:r>
              <a:rPr lang="ru-RU" sz="1400" b="1" dirty="0" smtClean="0">
                <a:solidFill>
                  <a:schemeClr val="tx2">
                    <a:lumMod val="75000"/>
                  </a:schemeClr>
                </a:solidFill>
                <a:latin typeface="GOST type B" pitchFamily="34" charset="0"/>
              </a:rPr>
              <a:t>»</a:t>
            </a:r>
          </a:p>
          <a:p>
            <a:pPr marL="457200" indent="-457200" algn="l"/>
            <a:endParaRPr lang="ru-RU" dirty="0" smtClean="0">
              <a:solidFill>
                <a:schemeClr val="tx2">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1074448"/>
          </a:xfrm>
        </p:spPr>
        <p:txBody>
          <a:bodyPr>
            <a:noAutofit/>
          </a:bodyPr>
          <a:lstStyle/>
          <a:p>
            <a:pPr algn="l"/>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GOST type B" pitchFamily="34" charset="0"/>
                <a:cs typeface="Times New Roman" pitchFamily="18" charset="0"/>
              </a:rPr>
              <a:t>1</a:t>
            </a:r>
            <a:r>
              <a:rPr lang="ru-RU" sz="2400" b="1" dirty="0">
                <a:solidFill>
                  <a:schemeClr val="bg1"/>
                </a:solidFill>
                <a:latin typeface="GOST type B" pitchFamily="34" charset="0"/>
                <a:cs typeface="Times New Roman" pitchFamily="18" charset="0"/>
              </a:rPr>
              <a:t>. </a:t>
            </a:r>
            <a:r>
              <a:rPr lang="ru-RU" sz="2400" b="1" dirty="0" smtClean="0">
                <a:solidFill>
                  <a:schemeClr val="bg1"/>
                </a:solidFill>
                <a:latin typeface="GOST type B" pitchFamily="34" charset="0"/>
                <a:cs typeface="Times New Roman" pitchFamily="18" charset="0"/>
              </a:rPr>
              <a:t>Информация о нас</a:t>
            </a: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200" dirty="0" smtClean="0">
                <a:solidFill>
                  <a:schemeClr val="tx1"/>
                </a:solidFill>
                <a:latin typeface="GOST type B" pitchFamily="34" charset="0"/>
                <a:cs typeface="Times New Roman" pitchFamily="18" charset="0"/>
              </a:rPr>
              <a:t>Основанная в 2003 году компания ООО «Альфа Балт Инжиниринг» представляет собой команду профессионалов, обладающую высоким потенциалом к внедрению «ноу-хау» на российском рынке малой энергетики, обширными технологическими и производственными навыками. На сегодняшний день мы являемся серьезными представителями на рынке производства источников генерации электроэнергии.</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Наша  компания  занимается  комплексными  решениями  в  области  бесперебойного  электропитания  объектов.  Для  этих  целей  мы  используем  </a:t>
            </a:r>
            <a:r>
              <a:rPr lang="ru-RU" sz="1200" b="1" i="1" dirty="0" smtClean="0">
                <a:solidFill>
                  <a:schemeClr val="tx1"/>
                </a:solidFill>
                <a:latin typeface="GOST type B" pitchFamily="34" charset="0"/>
                <a:cs typeface="Times New Roman" pitchFamily="18" charset="0"/>
              </a:rPr>
              <a:t>автоматизированные  дизельные  электростанции,  источники  бесперебойного  питания,  а  также  системы  стабилизации  напряжения. </a:t>
            </a:r>
            <a:r>
              <a:rPr lang="ru-RU" sz="1200" dirty="0" smtClean="0">
                <a:solidFill>
                  <a:schemeClr val="tx1"/>
                </a:solidFill>
                <a:latin typeface="GOST type B" pitchFamily="34" charset="0"/>
                <a:cs typeface="Times New Roman" pitchFamily="18" charset="0"/>
              </a:rPr>
              <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Являясь  официальным  представителем европейского  завода-изготовителя  электрогенерирующего  оборудования,  </a:t>
            </a:r>
            <a:r>
              <a:rPr lang="ru-RU" sz="1200" b="1" i="1" dirty="0" smtClean="0">
                <a:solidFill>
                  <a:schemeClr val="tx1"/>
                </a:solidFill>
                <a:latin typeface="GOST type B" pitchFamily="34" charset="0"/>
                <a:cs typeface="Times New Roman" pitchFamily="18" charset="0"/>
              </a:rPr>
              <a:t>AEM</a:t>
            </a:r>
            <a:r>
              <a:rPr lang="ru-RU" sz="1200" dirty="0" smtClean="0">
                <a:solidFill>
                  <a:schemeClr val="tx1"/>
                </a:solidFill>
                <a:latin typeface="GOST type B" pitchFamily="34" charset="0"/>
                <a:cs typeface="Times New Roman" pitchFamily="18" charset="0"/>
              </a:rPr>
              <a:t>,  и  используя  в  процессе  изготовления  продукта  комплектующие  только  европейских  и  отечественных  производств, мы добиваемся высокого качества готовой продукции, это подтверждается соответствующим заключением аттестационной комиссии ОАО «НТЦ ФСК ЕЭС.</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Основными  продуктами  нашей  производственной  деятельности  </a:t>
            </a:r>
            <a:r>
              <a:rPr lang="ru-RU" sz="1200" b="1" i="1" dirty="0" smtClean="0">
                <a:solidFill>
                  <a:schemeClr val="tx1"/>
                </a:solidFill>
                <a:latin typeface="GOST type B" pitchFamily="34" charset="0"/>
                <a:cs typeface="Times New Roman" pitchFamily="18" charset="0"/>
              </a:rPr>
              <a:t>являются  дизельные  автоматизированные  электростанции БКЭМ «НОРД», газопоршневые автоматизированные электростанции БКЭМГП(У) на базе двигателя </a:t>
            </a:r>
            <a:r>
              <a:rPr lang="en-US" sz="1200" b="1" i="1" dirty="0" smtClean="0">
                <a:solidFill>
                  <a:schemeClr val="tx1"/>
                </a:solidFill>
                <a:latin typeface="GOST type B" pitchFamily="34" charset="0"/>
                <a:cs typeface="Times New Roman" pitchFamily="18" charset="0"/>
              </a:rPr>
              <a:t>TEDOM</a:t>
            </a:r>
            <a:r>
              <a:rPr lang="ru-RU" sz="1200" b="1" i="1" dirty="0" smtClean="0">
                <a:solidFill>
                  <a:schemeClr val="tx1"/>
                </a:solidFill>
                <a:latin typeface="GOST type B" pitchFamily="34" charset="0"/>
                <a:cs typeface="Times New Roman" pitchFamily="18" charset="0"/>
              </a:rPr>
              <a:t> и Энергетический моноблок (ЭМБ). </a:t>
            </a:r>
            <a:r>
              <a:rPr lang="ru-RU" sz="1200" dirty="0" smtClean="0">
                <a:solidFill>
                  <a:schemeClr val="tx1"/>
                </a:solidFill>
                <a:latin typeface="GOST type B" pitchFamily="34" charset="0"/>
                <a:cs typeface="Times New Roman" pitchFamily="18" charset="0"/>
              </a:rPr>
              <a:t>Электростанции БКЭМ и БКЭМГП(У) «НОРД» представляют собой блок-модуль полной заводской готовности  и  предназначена  для    использования  в  качестве  основного  или  резервного  источника  электропитания объектов. Мощность БКЭМ «НОРД» различна, от 85 кВА до 3500 кВА</a:t>
            </a:r>
            <a:r>
              <a:rPr lang="ru-RU" sz="1400" dirty="0" smtClean="0">
                <a:solidFill>
                  <a:schemeClr val="tx1"/>
                </a:solidFill>
                <a:latin typeface="GOST type B" pitchFamily="34" charset="0"/>
                <a:cs typeface="Times New Roman" pitchFamily="18" charset="0"/>
              </a:rPr>
              <a:t>.</a:t>
            </a:r>
            <a:br>
              <a:rPr lang="ru-RU" sz="14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За все время нашей деятельности мы создали большую клиентскую базу. Объекты, на которые мы поставляем электростанции располагаются в разных точках России!</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Центральная Россия (Москва, Санкт-Петербург, Тверь), Кавказ, Краснодарский край, Сибирь, Камчатка – все это наша территория!</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800" b="1" dirty="0">
                <a:solidFill>
                  <a:schemeClr val="tx1"/>
                </a:solidFill>
                <a:latin typeface="Times New Roman" pitchFamily="18" charset="0"/>
                <a:cs typeface="Times New Roman" pitchFamily="18" charset="0"/>
              </a:rPr>
              <a:t/>
            </a:r>
            <a:br>
              <a:rPr lang="ru-RU" sz="1800" b="1" dirty="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a:solidFill>
                  <a:schemeClr val="tx1"/>
                </a:solidFill>
                <a:latin typeface="Times New Roman" pitchFamily="18" charset="0"/>
                <a:cs typeface="Times New Roman" pitchFamily="18" charset="0"/>
              </a:rPr>
              <a:t/>
            </a:r>
            <a:br>
              <a:rPr lang="ru-RU" sz="1800" b="1" dirty="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endParaRPr lang="ru-RU" sz="1600" dirty="0">
              <a:solidFill>
                <a:schemeClr val="tx1"/>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65C0526B-75B2-4366-BA26-243F3F7FF712}" type="slidenum">
              <a:rPr lang="ru-RU" smtClean="0"/>
              <a:pPr/>
              <a:t>3</a:t>
            </a:fld>
            <a:endParaRPr lang="ru-RU"/>
          </a:p>
        </p:txBody>
      </p:sp>
    </p:spTree>
    <p:extLst>
      <p:ext uri="{BB962C8B-B14F-4D97-AF65-F5344CB8AC3E}">
        <p14:creationId xmlns:p14="http://schemas.microsoft.com/office/powerpoint/2010/main" xmlns="" val="4270657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GOST type B" pitchFamily="34" charset="0"/>
                <a:cs typeface="Times New Roman" pitchFamily="18" charset="0"/>
              </a:rPr>
              <a:t>2. Производимая продукция</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65C0526B-75B2-4366-BA26-243F3F7FF712}" type="slidenum">
              <a:rPr lang="ru-RU" smtClean="0"/>
              <a:pPr/>
              <a:t>4</a:t>
            </a:fld>
            <a:endParaRPr lang="ru-RU"/>
          </a:p>
        </p:txBody>
      </p:sp>
      <p:sp>
        <p:nvSpPr>
          <p:cNvPr id="5" name="Прямоугольник 4"/>
          <p:cNvSpPr/>
          <p:nvPr/>
        </p:nvSpPr>
        <p:spPr>
          <a:xfrm>
            <a:off x="1259632" y="2852936"/>
            <a:ext cx="6264696" cy="626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u="sng" dirty="0" smtClean="0">
                <a:latin typeface="GOST type A" pitchFamily="34" charset="0"/>
              </a:rPr>
              <a:t>Продукция ООО «Альфа Балт Инжиниринг» </a:t>
            </a:r>
            <a:endParaRPr lang="ru-RU" sz="2800" b="1" u="sng" dirty="0">
              <a:latin typeface="GOST type A" pitchFamily="34" charset="0"/>
            </a:endParaRPr>
          </a:p>
        </p:txBody>
      </p:sp>
      <p:sp>
        <p:nvSpPr>
          <p:cNvPr id="6" name="Прямоугольник 5"/>
          <p:cNvSpPr/>
          <p:nvPr/>
        </p:nvSpPr>
        <p:spPr>
          <a:xfrm>
            <a:off x="539552" y="4797152"/>
            <a:ext cx="201622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GOST type A" pitchFamily="34" charset="0"/>
              </a:rPr>
              <a:t>Дизельные автоматизированные электростанции блок-контейнерного типа БКЭМ «НОРД» </a:t>
            </a:r>
            <a:endParaRPr lang="ru-RU" sz="1600" dirty="0">
              <a:latin typeface="GOST type A" pitchFamily="34" charset="0"/>
            </a:endParaRPr>
          </a:p>
        </p:txBody>
      </p:sp>
      <p:sp>
        <p:nvSpPr>
          <p:cNvPr id="7" name="Прямоугольник 6"/>
          <p:cNvSpPr/>
          <p:nvPr/>
        </p:nvSpPr>
        <p:spPr>
          <a:xfrm>
            <a:off x="3563888" y="4797152"/>
            <a:ext cx="216024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GOST type A" pitchFamily="34" charset="0"/>
              </a:rPr>
              <a:t>Автоматизированные электростанции БКЭМГП(У) «НОРД» на базе газопоршневого двигателя </a:t>
            </a:r>
            <a:r>
              <a:rPr lang="en-US" sz="1600" dirty="0" smtClean="0">
                <a:latin typeface="GOST type A" pitchFamily="34" charset="0"/>
              </a:rPr>
              <a:t>TEDOM</a:t>
            </a:r>
            <a:endParaRPr lang="ru-RU" sz="1600" dirty="0">
              <a:latin typeface="GOST type A" pitchFamily="34" charset="0"/>
            </a:endParaRPr>
          </a:p>
        </p:txBody>
      </p:sp>
      <p:sp>
        <p:nvSpPr>
          <p:cNvPr id="8" name="Прямоугольник 7"/>
          <p:cNvSpPr/>
          <p:nvPr/>
        </p:nvSpPr>
        <p:spPr>
          <a:xfrm>
            <a:off x="6444208" y="4797152"/>
            <a:ext cx="201622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GOST type A" pitchFamily="34" charset="0"/>
              </a:rPr>
              <a:t>Энергетические моноблоки ЭМБ «НОРД»</a:t>
            </a:r>
            <a:endParaRPr lang="ru-RU" sz="1600" dirty="0">
              <a:latin typeface="GOST type A" pitchFamily="34" charset="0"/>
            </a:endParaRPr>
          </a:p>
        </p:txBody>
      </p:sp>
      <p:cxnSp>
        <p:nvCxnSpPr>
          <p:cNvPr id="19" name="Прямая со стрелкой 18"/>
          <p:cNvCxnSpPr/>
          <p:nvPr/>
        </p:nvCxnSpPr>
        <p:spPr>
          <a:xfrm>
            <a:off x="3995936" y="3573016"/>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Стрелка вниз 25"/>
          <p:cNvSpPr/>
          <p:nvPr/>
        </p:nvSpPr>
        <p:spPr>
          <a:xfrm>
            <a:off x="4283968" y="357301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низ 26"/>
          <p:cNvSpPr/>
          <p:nvPr/>
        </p:nvSpPr>
        <p:spPr>
          <a:xfrm>
            <a:off x="1259632" y="357301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низ 27"/>
          <p:cNvSpPr/>
          <p:nvPr/>
        </p:nvSpPr>
        <p:spPr>
          <a:xfrm>
            <a:off x="7092280" y="357301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контейнер 1.jpg"/>
          <p:cNvPicPr>
            <a:picLocks noGrp="1"/>
          </p:cNvPicPr>
          <p:nvPr>
            <p:ph idx="1"/>
          </p:nvPr>
        </p:nvPicPr>
        <p:blipFill>
          <a:blip r:embed="rId2" cstate="print"/>
          <a:stretch>
            <a:fillRect/>
          </a:stretch>
        </p:blipFill>
        <p:spPr>
          <a:xfrm>
            <a:off x="5580112" y="260648"/>
            <a:ext cx="2880320" cy="1656184"/>
          </a:xfrm>
          <a:prstGeom prst="round2DiagRect">
            <a:avLst/>
          </a:prstGeom>
          <a:ln>
            <a:noFill/>
          </a:ln>
          <a:effectLst>
            <a:softEdge rad="63500"/>
          </a:effectLst>
        </p:spPr>
      </p:pic>
      <p:sp>
        <p:nvSpPr>
          <p:cNvPr id="10" name="Номер слайда 9"/>
          <p:cNvSpPr>
            <a:spLocks noGrp="1"/>
          </p:cNvSpPr>
          <p:nvPr>
            <p:ph type="sldNum" sz="quarter" idx="12"/>
          </p:nvPr>
        </p:nvSpPr>
        <p:spPr/>
        <p:txBody>
          <a:bodyPr/>
          <a:lstStyle/>
          <a:p>
            <a:fld id="{65C0526B-75B2-4366-BA26-243F3F7FF712}" type="slidenum">
              <a:rPr lang="ru-RU" smtClean="0"/>
              <a:pPr/>
              <a:t>5</a:t>
            </a:fld>
            <a:endParaRPr lang="ru-RU"/>
          </a:p>
        </p:txBody>
      </p:sp>
      <p:sp>
        <p:nvSpPr>
          <p:cNvPr id="3" name="Заголовок 2"/>
          <p:cNvSpPr>
            <a:spLocks noGrp="1"/>
          </p:cNvSpPr>
          <p:nvPr>
            <p:ph type="title"/>
          </p:nvPr>
        </p:nvSpPr>
        <p:spPr>
          <a:xfrm>
            <a:off x="323528" y="338328"/>
            <a:ext cx="5256584" cy="1252728"/>
          </a:xfrm>
        </p:spPr>
        <p:txBody>
          <a:bodyPr>
            <a:normAutofit fontScale="90000"/>
          </a:bodyPr>
          <a:lstStyle/>
          <a:p>
            <a:pPr algn="l"/>
            <a:r>
              <a:rPr lang="ru-RU" sz="2000" b="1" dirty="0" smtClean="0">
                <a:solidFill>
                  <a:schemeClr val="bg1"/>
                </a:solidFill>
                <a:latin typeface="GOST type B" pitchFamily="34" charset="0"/>
                <a:cs typeface="Times New Roman" pitchFamily="18" charset="0"/>
              </a:rPr>
              <a:t/>
            </a:r>
            <a:br>
              <a:rPr lang="ru-RU" sz="2000" b="1" dirty="0" smtClean="0">
                <a:solidFill>
                  <a:schemeClr val="bg1"/>
                </a:solidFill>
                <a:latin typeface="GOST type B" pitchFamily="34" charset="0"/>
                <a:cs typeface="Times New Roman" pitchFamily="18" charset="0"/>
              </a:rPr>
            </a:br>
            <a:r>
              <a:rPr lang="ru-RU" sz="2000" b="1" dirty="0" smtClean="0">
                <a:solidFill>
                  <a:schemeClr val="bg1"/>
                </a:solidFill>
                <a:latin typeface="GOST type B" pitchFamily="34" charset="0"/>
                <a:cs typeface="Times New Roman" pitchFamily="18" charset="0"/>
              </a:rPr>
              <a:t/>
            </a:r>
            <a:br>
              <a:rPr lang="ru-RU" sz="2000" b="1" dirty="0" smtClean="0">
                <a:solidFill>
                  <a:schemeClr val="bg1"/>
                </a:solidFill>
                <a:latin typeface="GOST type B" pitchFamily="34" charset="0"/>
                <a:cs typeface="Times New Roman" pitchFamily="18" charset="0"/>
              </a:rPr>
            </a:br>
            <a:r>
              <a:rPr lang="ru-RU" sz="2000" b="1" dirty="0" smtClean="0">
                <a:solidFill>
                  <a:schemeClr val="bg1"/>
                </a:solidFill>
                <a:latin typeface="GOST type B" pitchFamily="34" charset="0"/>
                <a:cs typeface="Times New Roman" pitchFamily="18" charset="0"/>
              </a:rPr>
              <a:t/>
            </a:r>
            <a:br>
              <a:rPr lang="ru-RU" sz="2000" b="1" dirty="0" smtClean="0">
                <a:solidFill>
                  <a:schemeClr val="bg1"/>
                </a:solidFill>
                <a:latin typeface="GOST type B" pitchFamily="34" charset="0"/>
                <a:cs typeface="Times New Roman" pitchFamily="18" charset="0"/>
              </a:rPr>
            </a:br>
            <a:r>
              <a:rPr lang="ru-RU" sz="2000" b="1" dirty="0" smtClean="0">
                <a:solidFill>
                  <a:schemeClr val="bg1"/>
                </a:solidFill>
                <a:latin typeface="GOST type B" pitchFamily="34" charset="0"/>
                <a:cs typeface="Times New Roman" pitchFamily="18" charset="0"/>
              </a:rPr>
              <a:t>3. Дизельные автоматизированные электростанции </a:t>
            </a:r>
            <a:r>
              <a:rPr lang="ru-RU" sz="2000" b="1" dirty="0" err="1" smtClean="0">
                <a:solidFill>
                  <a:schemeClr val="bg1"/>
                </a:solidFill>
                <a:latin typeface="GOST type B" pitchFamily="34" charset="0"/>
                <a:cs typeface="Times New Roman" pitchFamily="18" charset="0"/>
              </a:rPr>
              <a:t>блок-контейнерного</a:t>
            </a:r>
            <a:r>
              <a:rPr lang="ru-RU" sz="2000" b="1" dirty="0" smtClean="0">
                <a:solidFill>
                  <a:schemeClr val="bg1"/>
                </a:solidFill>
                <a:latin typeface="GOST type B" pitchFamily="34" charset="0"/>
                <a:cs typeface="Times New Roman" pitchFamily="18" charset="0"/>
              </a:rPr>
              <a:t> типа БКЭМ «НОРД» </a:t>
            </a:r>
            <a:r>
              <a:rPr lang="ru-RU" sz="1800" b="1" dirty="0">
                <a:solidFill>
                  <a:schemeClr val="bg1"/>
                </a:solidFill>
                <a:latin typeface="GOST type B" pitchFamily="34" charset="0"/>
                <a:cs typeface="Times New Roman" pitchFamily="18" charset="0"/>
              </a:rPr>
              <a:t/>
            </a:r>
            <a:br>
              <a:rPr lang="ru-RU" sz="1800" b="1" dirty="0">
                <a:solidFill>
                  <a:schemeClr val="bg1"/>
                </a:solidFill>
                <a:latin typeface="GOST type B" pitchFamily="34" charset="0"/>
                <a:cs typeface="Times New Roman" pitchFamily="18" charset="0"/>
              </a:rPr>
            </a:br>
            <a:r>
              <a:rPr lang="ru-RU" sz="1800" b="1" dirty="0">
                <a:solidFill>
                  <a:schemeClr val="bg1"/>
                </a:solidFill>
                <a:latin typeface="GOST type B" pitchFamily="34" charset="0"/>
                <a:cs typeface="Times New Roman" pitchFamily="18" charset="0"/>
              </a:rPr>
              <a:t>   </a:t>
            </a:r>
            <a:r>
              <a:rPr lang="ru-RU" sz="1800" b="1" dirty="0" smtClean="0">
                <a:solidFill>
                  <a:schemeClr val="bg1"/>
                </a:solidFill>
                <a:latin typeface="GOST type B" pitchFamily="34" charset="0"/>
                <a:cs typeface="Times New Roman" pitchFamily="18" charset="0"/>
              </a:rPr>
              <a:t/>
            </a:r>
            <a:br>
              <a:rPr lang="ru-RU" sz="1800" b="1" dirty="0" smtClean="0">
                <a:solidFill>
                  <a:schemeClr val="bg1"/>
                </a:solidFill>
                <a:latin typeface="GOST type B" pitchFamily="34" charset="0"/>
                <a:cs typeface="Times New Roman" pitchFamily="18" charset="0"/>
              </a:rPr>
            </a:br>
            <a:r>
              <a:rPr lang="ru-RU" sz="1800" b="1" dirty="0">
                <a:solidFill>
                  <a:schemeClr val="bg1"/>
                </a:solidFill>
                <a:latin typeface="GOST type B" pitchFamily="34" charset="0"/>
                <a:cs typeface="Times New Roman" pitchFamily="18" charset="0"/>
              </a:rPr>
              <a:t/>
            </a:r>
            <a:br>
              <a:rPr lang="ru-RU" sz="1800" b="1" dirty="0">
                <a:solidFill>
                  <a:schemeClr val="bg1"/>
                </a:solidFill>
                <a:latin typeface="GOST type B" pitchFamily="34" charset="0"/>
                <a:cs typeface="Times New Roman" pitchFamily="18" charset="0"/>
              </a:rPr>
            </a:br>
            <a:r>
              <a:rPr lang="ru-RU" sz="2000" b="1" dirty="0">
                <a:solidFill>
                  <a:schemeClr val="bg1"/>
                </a:solidFill>
                <a:latin typeface="GOST type B" pitchFamily="34" charset="0"/>
                <a:cs typeface="Times New Roman" pitchFamily="18" charset="0"/>
              </a:rPr>
              <a:t/>
            </a:r>
            <a:br>
              <a:rPr lang="ru-RU" sz="2000" b="1" dirty="0">
                <a:solidFill>
                  <a:schemeClr val="bg1"/>
                </a:solidFill>
                <a:latin typeface="GOST type B" pitchFamily="34" charset="0"/>
                <a:cs typeface="Times New Roman" pitchFamily="18" charset="0"/>
              </a:rPr>
            </a:br>
            <a:endParaRPr lang="ru-RU" sz="2000" dirty="0">
              <a:solidFill>
                <a:schemeClr val="bg1"/>
              </a:solidFill>
              <a:latin typeface="GOST type B" pitchFamily="34" charset="0"/>
              <a:cs typeface="Times New Roman" pitchFamily="18" charset="0"/>
            </a:endParaRPr>
          </a:p>
        </p:txBody>
      </p:sp>
      <p:sp>
        <p:nvSpPr>
          <p:cNvPr id="5" name="Прямоугольник 4"/>
          <p:cNvSpPr/>
          <p:nvPr/>
        </p:nvSpPr>
        <p:spPr>
          <a:xfrm>
            <a:off x="4932040" y="2420888"/>
            <a:ext cx="3744416" cy="1046440"/>
          </a:xfrm>
          <a:prstGeom prst="rect">
            <a:avLst/>
          </a:prstGeom>
        </p:spPr>
        <p:txBody>
          <a:bodyPr wrap="square">
            <a:spAutoFit/>
          </a:bodyPr>
          <a:lstStyle/>
          <a:p>
            <a:r>
              <a:rPr lang="ru-RU" sz="1400" b="1" dirty="0" smtClean="0">
                <a:latin typeface="GOST type B" pitchFamily="34" charset="0"/>
                <a:cs typeface="Times New Roman" pitchFamily="18" charset="0"/>
              </a:rPr>
              <a:t>3.2 Дизель-генераторная </a:t>
            </a:r>
            <a:r>
              <a:rPr lang="ru-RU" sz="1400" b="1" dirty="0">
                <a:latin typeface="GOST type B" pitchFamily="34" charset="0"/>
                <a:cs typeface="Times New Roman" pitchFamily="18" charset="0"/>
              </a:rPr>
              <a:t>установка (ДГУ)</a:t>
            </a:r>
            <a:r>
              <a:rPr lang="ru-RU" sz="1400" dirty="0">
                <a:latin typeface="GOST type B" pitchFamily="34" charset="0"/>
                <a:cs typeface="Times New Roman" pitchFamily="18" charset="0"/>
              </a:rPr>
              <a:t> </a:t>
            </a:r>
            <a:r>
              <a:rPr lang="ru-RU" sz="1200" dirty="0" smtClean="0">
                <a:latin typeface="GOST type B" pitchFamily="34" charset="0"/>
              </a:rPr>
              <a:t>стационарная или подвижная энергетическая установка, оборудованная определенным количеством электрических генераторов с приводом от </a:t>
            </a:r>
            <a:r>
              <a:rPr lang="ru-RU" sz="1200" b="1" dirty="0" smtClean="0">
                <a:latin typeface="GOST type B" pitchFamily="34" charset="0"/>
              </a:rPr>
              <a:t>дизельного двигателя</a:t>
            </a:r>
            <a:r>
              <a:rPr lang="ru-RU" sz="1200" dirty="0" smtClean="0">
                <a:latin typeface="GOST type B" pitchFamily="34" charset="0"/>
              </a:rPr>
              <a:t> внутреннего сгорания.</a:t>
            </a:r>
            <a:endParaRPr lang="ru-RU" sz="1200" dirty="0">
              <a:latin typeface="GOST type B" pitchFamily="34" charset="0"/>
              <a:cs typeface="Times New Roman" pitchFamily="18" charset="0"/>
            </a:endParaRPr>
          </a:p>
        </p:txBody>
      </p:sp>
      <p:sp>
        <p:nvSpPr>
          <p:cNvPr id="9" name="Прямоугольник 8"/>
          <p:cNvSpPr/>
          <p:nvPr/>
        </p:nvSpPr>
        <p:spPr>
          <a:xfrm>
            <a:off x="4860032" y="3441680"/>
            <a:ext cx="1872208" cy="3416320"/>
          </a:xfrm>
          <a:prstGeom prst="rect">
            <a:avLst/>
          </a:prstGeom>
        </p:spPr>
        <p:txBody>
          <a:bodyPr wrap="square">
            <a:spAutoFit/>
          </a:bodyPr>
          <a:lstStyle/>
          <a:p>
            <a:r>
              <a:rPr lang="ru-RU" sz="1200" dirty="0" smtClean="0">
                <a:latin typeface="GOST type B" pitchFamily="34" charset="0"/>
                <a:cs typeface="Times New Roman" pitchFamily="18" charset="0"/>
              </a:rPr>
              <a:t>Автоматизированная дизельная контейнерная электростанция типа «БКЭМ «НОРД»» включает следующее оборудование и системы:</a:t>
            </a:r>
          </a:p>
          <a:p>
            <a:pPr lvl="0"/>
            <a:r>
              <a:rPr lang="ru-RU" sz="1200" dirty="0" smtClean="0">
                <a:latin typeface="GOST type B" pitchFamily="34" charset="0"/>
                <a:cs typeface="Times New Roman" pitchFamily="18" charset="0"/>
              </a:rPr>
              <a:t>- двигатель;</a:t>
            </a:r>
          </a:p>
          <a:p>
            <a:pPr lvl="0"/>
            <a:r>
              <a:rPr lang="ru-RU" sz="1200" dirty="0" smtClean="0">
                <a:latin typeface="GOST type B" pitchFamily="34" charset="0"/>
                <a:cs typeface="Times New Roman" pitchFamily="18" charset="0"/>
              </a:rPr>
              <a:t>- генератор;</a:t>
            </a:r>
          </a:p>
          <a:p>
            <a:pPr lvl="0"/>
            <a:r>
              <a:rPr lang="ru-RU" sz="1200" dirty="0" smtClean="0">
                <a:latin typeface="GOST type B" pitchFamily="34" charset="0"/>
                <a:cs typeface="Times New Roman" pitchFamily="18" charset="0"/>
              </a:rPr>
              <a:t>- радиатор;</a:t>
            </a:r>
          </a:p>
          <a:p>
            <a:pPr lvl="0"/>
            <a:r>
              <a:rPr lang="ru-RU" sz="1200" dirty="0" smtClean="0">
                <a:latin typeface="GOST type B" pitchFamily="34" charset="0"/>
                <a:cs typeface="Times New Roman" pitchFamily="18" charset="0"/>
              </a:rPr>
              <a:t>- панель управления;</a:t>
            </a:r>
          </a:p>
          <a:p>
            <a:pPr lvl="0"/>
            <a:r>
              <a:rPr lang="ru-RU" sz="1200" dirty="0" smtClean="0">
                <a:latin typeface="GOST type B" pitchFamily="34" charset="0"/>
                <a:cs typeface="Times New Roman" pitchFamily="18" charset="0"/>
              </a:rPr>
              <a:t>- рама; </a:t>
            </a:r>
          </a:p>
          <a:p>
            <a:pPr lvl="0"/>
            <a:r>
              <a:rPr lang="ru-RU" sz="1200" dirty="0" smtClean="0">
                <a:latin typeface="GOST type B" pitchFamily="34" charset="0"/>
                <a:cs typeface="Times New Roman" pitchFamily="18" charset="0"/>
              </a:rPr>
              <a:t>- расходный топливный бак;</a:t>
            </a:r>
          </a:p>
          <a:p>
            <a:pPr lvl="0"/>
            <a:r>
              <a:rPr lang="ru-RU" sz="1200" dirty="0" smtClean="0">
                <a:latin typeface="GOST type B" pitchFamily="34" charset="0"/>
                <a:cs typeface="Times New Roman" pitchFamily="18" charset="0"/>
              </a:rPr>
              <a:t>- аккумуляторная батарея;</a:t>
            </a:r>
          </a:p>
          <a:p>
            <a:pPr lvl="0"/>
            <a:r>
              <a:rPr lang="ru-RU" sz="1200" dirty="0" smtClean="0">
                <a:latin typeface="GOST type B" pitchFamily="34" charset="0"/>
                <a:cs typeface="Times New Roman" pitchFamily="18" charset="0"/>
              </a:rPr>
              <a:t>- виброгасители;</a:t>
            </a:r>
          </a:p>
          <a:p>
            <a:pPr lvl="0"/>
            <a:r>
              <a:rPr lang="ru-RU" sz="1200" dirty="0" smtClean="0">
                <a:latin typeface="GOST type B" pitchFamily="34" charset="0"/>
                <a:cs typeface="Times New Roman" pitchFamily="18" charset="0"/>
              </a:rPr>
              <a:t>- подставка под генератор.</a:t>
            </a:r>
            <a:endParaRPr lang="ru-RU" sz="1200" dirty="0">
              <a:latin typeface="GOST type B" pitchFamily="34" charset="0"/>
              <a:cs typeface="Times New Roman" pitchFamily="18" charset="0"/>
            </a:endParaRPr>
          </a:p>
        </p:txBody>
      </p:sp>
      <p:sp>
        <p:nvSpPr>
          <p:cNvPr id="1029" name="Rectangle 5"/>
          <p:cNvSpPr>
            <a:spLocks noChangeArrowheads="1"/>
          </p:cNvSpPr>
          <p:nvPr/>
        </p:nvSpPr>
        <p:spPr bwMode="auto">
          <a:xfrm>
            <a:off x="179512" y="2226350"/>
            <a:ext cx="468052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1400" b="1" dirty="0" smtClean="0">
                <a:latin typeface="GOST type B" pitchFamily="34" charset="0"/>
                <a:ea typeface="Times New Roman" pitchFamily="18" charset="0"/>
                <a:cs typeface="Times New Roman" pitchFamily="18" charset="0"/>
              </a:rPr>
              <a:t>3.1</a:t>
            </a:r>
            <a:r>
              <a:rPr kumimoji="0" lang="ru-RU" sz="1400" b="1" i="0" u="none" strike="noStrike" cap="none" normalizeH="0" baseline="0" dirty="0" smtClean="0">
                <a:ln>
                  <a:noFill/>
                </a:ln>
                <a:solidFill>
                  <a:schemeClr val="tx1"/>
                </a:solidFill>
                <a:effectLst/>
                <a:latin typeface="GOST type B" pitchFamily="34" charset="0"/>
                <a:ea typeface="Times New Roman" pitchFamily="18" charset="0"/>
                <a:cs typeface="Times New Roman" pitchFamily="18" charset="0"/>
              </a:rPr>
              <a:t> Цельнометаллический утепленный блок-контейнер</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GOST type B" pitchFamily="34" charset="0"/>
                <a:ea typeface="Times New Roman" pitchFamily="18" charset="0"/>
                <a:cs typeface="Times New Roman" pitchFamily="18" charset="0"/>
              </a:rPr>
              <a:t>Все оборудование автоматизированной дизельной электростанции смонтировано в утепленном цельнометаллическом контейнере.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1" name="Рисунок 10" descr="ДГУ инмесол.jpg"/>
          <p:cNvPicPr>
            <a:picLocks noChangeAspect="1"/>
          </p:cNvPicPr>
          <p:nvPr/>
        </p:nvPicPr>
        <p:blipFill>
          <a:blip r:embed="rId3" cstate="print"/>
          <a:srcRect l="6667" t="5013" r="16657"/>
          <a:stretch>
            <a:fillRect/>
          </a:stretch>
        </p:blipFill>
        <p:spPr>
          <a:xfrm>
            <a:off x="6588224" y="3861048"/>
            <a:ext cx="2447417" cy="2016223"/>
          </a:xfrm>
          <a:prstGeom prst="rect">
            <a:avLst/>
          </a:prstGeom>
        </p:spPr>
      </p:pic>
      <p:pic>
        <p:nvPicPr>
          <p:cNvPr id="13" name="Рисунок 12" descr="IMG_1594.JPG"/>
          <p:cNvPicPr>
            <a:picLocks noChangeAspect="1"/>
          </p:cNvPicPr>
          <p:nvPr/>
        </p:nvPicPr>
        <p:blipFill>
          <a:blip r:embed="rId4" cstate="print"/>
          <a:srcRect l="3801" t="27950" b="10101"/>
          <a:stretch>
            <a:fillRect/>
          </a:stretch>
        </p:blipFill>
        <p:spPr>
          <a:xfrm>
            <a:off x="107504" y="2996952"/>
            <a:ext cx="2088231" cy="1731174"/>
          </a:xfrm>
          <a:prstGeom prst="rect">
            <a:avLst/>
          </a:prstGeom>
        </p:spPr>
      </p:pic>
      <p:pic>
        <p:nvPicPr>
          <p:cNvPr id="14" name="Рисунок 13" descr="фотография.JPG"/>
          <p:cNvPicPr>
            <a:picLocks noChangeAspect="1"/>
          </p:cNvPicPr>
          <p:nvPr/>
        </p:nvPicPr>
        <p:blipFill>
          <a:blip r:embed="rId5" cstate="print"/>
          <a:srcRect l="14962" t="16800" r="14563" b="14951"/>
          <a:stretch>
            <a:fillRect/>
          </a:stretch>
        </p:blipFill>
        <p:spPr>
          <a:xfrm>
            <a:off x="2339752" y="3068960"/>
            <a:ext cx="2520280" cy="1673613"/>
          </a:xfrm>
          <a:prstGeom prst="rect">
            <a:avLst/>
          </a:prstGeom>
        </p:spPr>
      </p:pic>
      <p:pic>
        <p:nvPicPr>
          <p:cNvPr id="15" name="Рисунок 14" descr="IMG_0852.JPG"/>
          <p:cNvPicPr>
            <a:picLocks noChangeAspect="1"/>
          </p:cNvPicPr>
          <p:nvPr/>
        </p:nvPicPr>
        <p:blipFill>
          <a:blip r:embed="rId6" cstate="print"/>
          <a:srcRect l="10311" t="10941" b="3381"/>
          <a:stretch>
            <a:fillRect/>
          </a:stretch>
        </p:blipFill>
        <p:spPr>
          <a:xfrm>
            <a:off x="107504" y="4797152"/>
            <a:ext cx="2088232" cy="1496139"/>
          </a:xfrm>
          <a:prstGeom prst="rect">
            <a:avLst/>
          </a:prstGeom>
        </p:spPr>
      </p:pic>
      <p:pic>
        <p:nvPicPr>
          <p:cNvPr id="17" name="Рисунок 16" descr="DSCN0105.JPG"/>
          <p:cNvPicPr>
            <a:picLocks noChangeAspect="1"/>
          </p:cNvPicPr>
          <p:nvPr/>
        </p:nvPicPr>
        <p:blipFill>
          <a:blip r:embed="rId7" cstate="print"/>
          <a:stretch>
            <a:fillRect/>
          </a:stretch>
        </p:blipFill>
        <p:spPr>
          <a:xfrm>
            <a:off x="2339752" y="4797152"/>
            <a:ext cx="2376264" cy="1528951"/>
          </a:xfrm>
          <a:prstGeom prst="rect">
            <a:avLst/>
          </a:prstGeom>
        </p:spPr>
      </p:pic>
    </p:spTree>
    <p:extLst>
      <p:ext uri="{BB962C8B-B14F-4D97-AF65-F5344CB8AC3E}">
        <p14:creationId xmlns:p14="http://schemas.microsoft.com/office/powerpoint/2010/main" xmlns="" val="2851756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1074448"/>
          </a:xfrm>
        </p:spPr>
        <p:txBody>
          <a:bodyPr>
            <a:noAutofit/>
          </a:bodyPr>
          <a:lstStyle/>
          <a:p>
            <a:pPr algn="l"/>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800" b="1" dirty="0" smtClean="0">
                <a:latin typeface="GOST type B" pitchFamily="34" charset="0"/>
                <a:cs typeface="Times New Roman" pitchFamily="18" charset="0"/>
              </a:rPr>
              <a:t>3.3 Технические особенности нашей продукции.</a:t>
            </a:r>
            <a:br>
              <a:rPr lang="ru-RU" sz="1800" b="1" dirty="0" smtClean="0">
                <a:latin typeface="GOST type B" pitchFamily="34" charset="0"/>
                <a:cs typeface="Times New Roman" pitchFamily="18" charset="0"/>
              </a:rPr>
            </a:br>
            <a:r>
              <a:rPr lang="ru-RU" sz="1800" b="1" dirty="0" smtClean="0">
                <a:latin typeface="GOST type B" pitchFamily="34" charset="0"/>
                <a:cs typeface="Times New Roman" pitchFamily="18" charset="0"/>
              </a:rPr>
              <a:t>3.3.1 Система вентиляции.</a:t>
            </a:r>
            <a:br>
              <a:rPr lang="ru-RU" sz="1800" b="1" dirty="0" smtClean="0">
                <a:latin typeface="GOST type B" pitchFamily="34"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200" b="1" dirty="0" smtClean="0">
                <a:solidFill>
                  <a:schemeClr val="tx1"/>
                </a:solidFill>
                <a:latin typeface="GOST type B" pitchFamily="34" charset="0"/>
                <a:cs typeface="Times New Roman" pitchFamily="18" charset="0"/>
              </a:rPr>
              <a:t>Система вентиляции предназначена для:</a:t>
            </a:r>
            <a:r>
              <a:rPr lang="ru-RU" sz="1200" dirty="0" smtClean="0">
                <a:solidFill>
                  <a:schemeClr val="tx1"/>
                </a:solidFill>
                <a:latin typeface="GOST type B" pitchFamily="34" charset="0"/>
                <a:cs typeface="Times New Roman" pitchFamily="18" charset="0"/>
              </a:rPr>
              <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подачи воздуха на горение в дизель и охлаждение ДГ;</a:t>
            </a:r>
            <a:r>
              <a:rPr lang="ru-RU" sz="1200" dirty="0" smtClean="0">
                <a:latin typeface="GOST type B" pitchFamily="34" charset="0"/>
                <a:cs typeface="Times New Roman" pitchFamily="18" charset="0"/>
              </a:rPr>
              <a:t/>
            </a:r>
            <a:br>
              <a:rPr lang="ru-RU" sz="1200" dirty="0" smtClean="0">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поддержания оптимальной температуры воздуха в контейнере.</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a:r>
            <a:br>
              <a:rPr lang="ru-RU" sz="1200" dirty="0" smtClean="0">
                <a:solidFill>
                  <a:schemeClr val="tx1"/>
                </a:solidFill>
                <a:latin typeface="GOST type B" pitchFamily="34" charset="0"/>
                <a:cs typeface="Times New Roman" pitchFamily="18" charset="0"/>
              </a:rPr>
            </a:br>
            <a:r>
              <a:rPr lang="ru-RU" sz="1200" b="1" dirty="0" smtClean="0">
                <a:solidFill>
                  <a:schemeClr val="tx1"/>
                </a:solidFill>
                <a:latin typeface="GOST type B" pitchFamily="34" charset="0"/>
                <a:cs typeface="Times New Roman" pitchFamily="18" charset="0"/>
              </a:rPr>
              <a:t>В состав системы поддержания температурного режима станции входят следующие составные части:</a:t>
            </a:r>
            <a:br>
              <a:rPr lang="ru-RU" sz="1200" b="1"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автоматизированный воздушный клапан притока воздуха;</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автоматизированный воздушный клапан выброса горячего воздуха;</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термостаты;</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a:r>
            <a:br>
              <a:rPr lang="ru-RU" sz="1200" dirty="0" smtClean="0">
                <a:solidFill>
                  <a:schemeClr val="tx1"/>
                </a:solidFill>
                <a:latin typeface="GOST type B" pitchFamily="34" charset="0"/>
                <a:cs typeface="Times New Roman" pitchFamily="18" charset="0"/>
              </a:rPr>
            </a:br>
            <a:r>
              <a:rPr lang="ru-RU" sz="1200" b="1" dirty="0" smtClean="0">
                <a:solidFill>
                  <a:schemeClr val="tx1"/>
                </a:solidFill>
                <a:latin typeface="GOST type B" pitchFamily="34" charset="0"/>
                <a:cs typeface="Times New Roman" pitchFamily="18" charset="0"/>
              </a:rPr>
              <a:t>Автоматизированные воздушные клапаны притока и выброса горячего воздуха представляют собой коробчатую конструкцию, внутри которой установлены жалюзи, приводимые в действие приводным электромотором. </a:t>
            </a:r>
            <a:br>
              <a:rPr lang="ru-RU" sz="1200" b="1"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Все клапана находятся в закрытом состоянии при неработающем ДГ. </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Клапана притока воздуха открываются при запуске ДГ и закрывается при останове ДГ. </a:t>
            </a:r>
            <a:br>
              <a:rPr lang="ru-RU" sz="1200" dirty="0" smtClean="0">
                <a:solidFill>
                  <a:schemeClr val="tx1"/>
                </a:solidFill>
                <a:latin typeface="GOST type B" pitchFamily="34" charset="0"/>
                <a:cs typeface="Times New Roman" pitchFamily="18" charset="0"/>
              </a:rPr>
            </a:br>
            <a:endParaRPr lang="ru-RU" sz="1200" dirty="0">
              <a:solidFill>
                <a:schemeClr val="tx1"/>
              </a:solidFill>
              <a:latin typeface="GOST type B" pitchFamily="34" charset="0"/>
              <a:cs typeface="Times New Roman" pitchFamily="18" charset="0"/>
            </a:endParaRPr>
          </a:p>
        </p:txBody>
      </p:sp>
      <p:sp>
        <p:nvSpPr>
          <p:cNvPr id="4" name="Номер слайда 3"/>
          <p:cNvSpPr>
            <a:spLocks noGrp="1"/>
          </p:cNvSpPr>
          <p:nvPr>
            <p:ph type="sldNum" sz="quarter" idx="12"/>
          </p:nvPr>
        </p:nvSpPr>
        <p:spPr/>
        <p:txBody>
          <a:bodyPr/>
          <a:lstStyle/>
          <a:p>
            <a:fld id="{65C0526B-75B2-4366-BA26-243F3F7FF712}" type="slidenum">
              <a:rPr lang="ru-RU" smtClean="0"/>
              <a:pPr/>
              <a:t>6</a:t>
            </a:fld>
            <a:endParaRPr lang="ru-RU"/>
          </a:p>
        </p:txBody>
      </p:sp>
      <p:pic>
        <p:nvPicPr>
          <p:cNvPr id="5" name="Рисунок 4" descr="DSCN0083.JPG"/>
          <p:cNvPicPr>
            <a:picLocks noChangeAspect="1"/>
          </p:cNvPicPr>
          <p:nvPr/>
        </p:nvPicPr>
        <p:blipFill>
          <a:blip r:embed="rId2" cstate="print"/>
          <a:srcRect l="13406" r="8072"/>
          <a:stretch>
            <a:fillRect/>
          </a:stretch>
        </p:blipFill>
        <p:spPr>
          <a:xfrm>
            <a:off x="2483768" y="4149080"/>
            <a:ext cx="1484227" cy="2520280"/>
          </a:xfrm>
          <a:prstGeom prst="rect">
            <a:avLst/>
          </a:prstGeom>
        </p:spPr>
      </p:pic>
      <p:pic>
        <p:nvPicPr>
          <p:cNvPr id="6" name="Рисунок 5" descr="DSCN0091.JPG"/>
          <p:cNvPicPr>
            <a:picLocks noChangeAspect="1"/>
          </p:cNvPicPr>
          <p:nvPr/>
        </p:nvPicPr>
        <p:blipFill>
          <a:blip r:embed="rId3" cstate="print"/>
          <a:srcRect b="14300"/>
          <a:stretch>
            <a:fillRect/>
          </a:stretch>
        </p:blipFill>
        <p:spPr>
          <a:xfrm rot="16200000">
            <a:off x="4602725" y="4622411"/>
            <a:ext cx="2520280" cy="157361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330408"/>
          </a:xfrm>
        </p:spPr>
        <p:txBody>
          <a:bodyPr>
            <a:noAutofit/>
          </a:bodyPr>
          <a:lstStyle/>
          <a:p>
            <a:pPr algn="l"/>
            <a:r>
              <a:rPr lang="ru-RU" sz="2000" b="1" dirty="0" smtClean="0">
                <a:solidFill>
                  <a:schemeClr val="tx2">
                    <a:lumMod val="75000"/>
                  </a:schemeClr>
                </a:solidFill>
                <a:latin typeface="Times New Roman" pitchFamily="18" charset="0"/>
                <a:cs typeface="Times New Roman" pitchFamily="18" charset="0"/>
              </a:rPr>
              <a:t/>
            </a:r>
            <a:br>
              <a:rPr lang="ru-RU" sz="2000" b="1" dirty="0" smtClean="0">
                <a:solidFill>
                  <a:schemeClr val="tx2">
                    <a:lumMod val="75000"/>
                  </a:schemeClr>
                </a:solidFill>
                <a:latin typeface="Times New Roman" pitchFamily="18" charset="0"/>
                <a:cs typeface="Times New Roman" pitchFamily="18" charset="0"/>
              </a:rPr>
            </a:br>
            <a:r>
              <a:rPr lang="ru-RU" sz="2000" b="1" dirty="0">
                <a:solidFill>
                  <a:schemeClr val="tx2">
                    <a:lumMod val="75000"/>
                  </a:schemeClr>
                </a:solidFill>
                <a:latin typeface="Times New Roman" pitchFamily="18" charset="0"/>
                <a:cs typeface="Times New Roman" pitchFamily="18" charset="0"/>
              </a:rPr>
              <a:t/>
            </a:r>
            <a:br>
              <a:rPr lang="ru-RU" sz="2000" b="1" dirty="0">
                <a:solidFill>
                  <a:schemeClr val="tx2">
                    <a:lumMod val="75000"/>
                  </a:schemeClr>
                </a:solidFill>
                <a:latin typeface="Times New Roman" pitchFamily="18" charset="0"/>
                <a:cs typeface="Times New Roman" pitchFamily="18" charset="0"/>
              </a:rPr>
            </a:br>
            <a:r>
              <a:rPr lang="ru-RU" sz="2000" b="1" dirty="0" smtClean="0">
                <a:solidFill>
                  <a:schemeClr val="tx2">
                    <a:lumMod val="75000"/>
                  </a:schemeClr>
                </a:solidFill>
                <a:latin typeface="Times New Roman" pitchFamily="18" charset="0"/>
                <a:cs typeface="Times New Roman" pitchFamily="18" charset="0"/>
              </a:rPr>
              <a:t/>
            </a:r>
            <a:br>
              <a:rPr lang="ru-RU" sz="2000" b="1" dirty="0" smtClean="0">
                <a:solidFill>
                  <a:schemeClr val="tx2">
                    <a:lumMod val="75000"/>
                  </a:schemeClr>
                </a:solidFill>
                <a:latin typeface="Times New Roman" pitchFamily="18" charset="0"/>
                <a:cs typeface="Times New Roman" pitchFamily="18" charset="0"/>
              </a:rPr>
            </a:br>
            <a:r>
              <a:rPr lang="ru-RU" sz="2000" b="1" dirty="0">
                <a:solidFill>
                  <a:schemeClr val="tx2">
                    <a:lumMod val="75000"/>
                  </a:schemeClr>
                </a:solidFill>
                <a:latin typeface="Times New Roman" pitchFamily="18" charset="0"/>
                <a:cs typeface="Times New Roman" pitchFamily="18" charset="0"/>
              </a:rPr>
              <a:t/>
            </a:r>
            <a:br>
              <a:rPr lang="ru-RU" sz="2000" b="1" dirty="0">
                <a:solidFill>
                  <a:schemeClr val="tx2">
                    <a:lumMod val="75000"/>
                  </a:schemeClr>
                </a:solidFill>
                <a:latin typeface="Times New Roman" pitchFamily="18" charset="0"/>
                <a:cs typeface="Times New Roman" pitchFamily="18" charset="0"/>
              </a:rPr>
            </a:br>
            <a:r>
              <a:rPr lang="ru-RU" sz="2000" b="1" dirty="0" smtClean="0">
                <a:solidFill>
                  <a:schemeClr val="tx2">
                    <a:lumMod val="75000"/>
                  </a:schemeClr>
                </a:solidFill>
                <a:latin typeface="Times New Roman" pitchFamily="18" charset="0"/>
                <a:cs typeface="Times New Roman" pitchFamily="18" charset="0"/>
              </a:rPr>
              <a:t/>
            </a:r>
            <a:br>
              <a:rPr lang="ru-RU" sz="2000" b="1" dirty="0" smtClean="0">
                <a:solidFill>
                  <a:schemeClr val="tx2">
                    <a:lumMod val="75000"/>
                  </a:schemeClr>
                </a:solidFill>
                <a:latin typeface="Times New Roman" pitchFamily="18" charset="0"/>
                <a:cs typeface="Times New Roman" pitchFamily="18" charset="0"/>
              </a:rPr>
            </a:br>
            <a:r>
              <a:rPr lang="ru-RU" sz="2000" b="1" dirty="0">
                <a:solidFill>
                  <a:schemeClr val="tx2">
                    <a:lumMod val="75000"/>
                  </a:schemeClr>
                </a:solidFill>
                <a:latin typeface="Times New Roman" pitchFamily="18" charset="0"/>
                <a:cs typeface="Times New Roman" pitchFamily="18" charset="0"/>
              </a:rPr>
              <a:t/>
            </a:r>
            <a:br>
              <a:rPr lang="ru-RU" sz="2000" b="1" dirty="0">
                <a:solidFill>
                  <a:schemeClr val="tx2">
                    <a:lumMod val="75000"/>
                  </a:schemeClr>
                </a:solidFill>
                <a:latin typeface="Times New Roman" pitchFamily="18" charset="0"/>
                <a:cs typeface="Times New Roman" pitchFamily="18" charset="0"/>
              </a:rPr>
            </a:br>
            <a:r>
              <a:rPr lang="ru-RU" sz="2000" b="1" dirty="0" smtClean="0">
                <a:solidFill>
                  <a:schemeClr val="tx2">
                    <a:lumMod val="75000"/>
                  </a:schemeClr>
                </a:solidFill>
                <a:latin typeface="Times New Roman" pitchFamily="18" charset="0"/>
                <a:cs typeface="Times New Roman" pitchFamily="18" charset="0"/>
              </a:rPr>
              <a:t/>
            </a:r>
            <a:br>
              <a:rPr lang="ru-RU" sz="2000" b="1" dirty="0" smtClean="0">
                <a:solidFill>
                  <a:schemeClr val="tx2">
                    <a:lumMod val="75000"/>
                  </a:schemeClr>
                </a:solidFill>
                <a:latin typeface="Times New Roman" pitchFamily="18" charset="0"/>
                <a:cs typeface="Times New Roman" pitchFamily="18" charset="0"/>
              </a:rPr>
            </a:br>
            <a:r>
              <a:rPr lang="ru-RU" sz="2000" b="1" dirty="0">
                <a:solidFill>
                  <a:schemeClr val="tx2">
                    <a:lumMod val="75000"/>
                  </a:schemeClr>
                </a:solidFill>
                <a:latin typeface="Times New Roman" pitchFamily="18" charset="0"/>
                <a:cs typeface="Times New Roman" pitchFamily="18" charset="0"/>
              </a:rPr>
              <a:t/>
            </a:r>
            <a:br>
              <a:rPr lang="ru-RU" sz="2000" b="1" dirty="0">
                <a:solidFill>
                  <a:schemeClr val="tx2">
                    <a:lumMod val="75000"/>
                  </a:schemeClr>
                </a:solidFill>
                <a:latin typeface="Times New Roman" pitchFamily="18" charset="0"/>
                <a:cs typeface="Times New Roman" pitchFamily="18" charset="0"/>
              </a:rPr>
            </a:br>
            <a:r>
              <a:rPr lang="ru-RU" sz="2000" b="1" dirty="0" smtClean="0">
                <a:solidFill>
                  <a:schemeClr val="tx2">
                    <a:lumMod val="75000"/>
                  </a:schemeClr>
                </a:solidFill>
                <a:latin typeface="Times New Roman" pitchFamily="18" charset="0"/>
                <a:cs typeface="Times New Roman" pitchFamily="18" charset="0"/>
              </a:rPr>
              <a:t/>
            </a:r>
            <a:br>
              <a:rPr lang="ru-RU" sz="2000" b="1" dirty="0" smtClean="0">
                <a:solidFill>
                  <a:schemeClr val="tx2">
                    <a:lumMod val="75000"/>
                  </a:schemeClr>
                </a:solidFill>
                <a:latin typeface="Times New Roman" pitchFamily="18" charset="0"/>
                <a:cs typeface="Times New Roman" pitchFamily="18" charset="0"/>
              </a:rPr>
            </a:br>
            <a:r>
              <a:rPr lang="ru-RU" sz="2000" b="1" dirty="0">
                <a:solidFill>
                  <a:schemeClr val="tx2">
                    <a:lumMod val="75000"/>
                  </a:schemeClr>
                </a:solidFill>
                <a:latin typeface="Times New Roman" pitchFamily="18" charset="0"/>
                <a:cs typeface="Times New Roman" pitchFamily="18" charset="0"/>
              </a:rPr>
              <a:t/>
            </a:r>
            <a:br>
              <a:rPr lang="ru-RU" sz="2000" b="1" dirty="0">
                <a:solidFill>
                  <a:schemeClr val="tx2">
                    <a:lumMod val="75000"/>
                  </a:schemeClr>
                </a:solidFill>
                <a:latin typeface="Times New Roman" pitchFamily="18" charset="0"/>
                <a:cs typeface="Times New Roman" pitchFamily="18" charset="0"/>
              </a:rPr>
            </a:br>
            <a:r>
              <a:rPr lang="ru-RU" sz="2000" b="1" dirty="0" smtClean="0">
                <a:solidFill>
                  <a:schemeClr val="tx2">
                    <a:lumMod val="75000"/>
                  </a:schemeClr>
                </a:solidFill>
                <a:latin typeface="Times New Roman" pitchFamily="18" charset="0"/>
                <a:cs typeface="Times New Roman" pitchFamily="18" charset="0"/>
              </a:rPr>
              <a:t/>
            </a:r>
            <a:br>
              <a:rPr lang="ru-RU" sz="2000" b="1" dirty="0" smtClean="0">
                <a:solidFill>
                  <a:schemeClr val="tx2">
                    <a:lumMod val="75000"/>
                  </a:schemeClr>
                </a:solidFill>
                <a:latin typeface="Times New Roman" pitchFamily="18" charset="0"/>
                <a:cs typeface="Times New Roman" pitchFamily="18" charset="0"/>
              </a:rPr>
            </a:br>
            <a:r>
              <a:rPr lang="ru-RU" sz="2000" b="1" dirty="0">
                <a:solidFill>
                  <a:schemeClr val="tx2">
                    <a:lumMod val="75000"/>
                  </a:schemeClr>
                </a:solidFill>
                <a:latin typeface="Times New Roman" pitchFamily="18" charset="0"/>
                <a:cs typeface="Times New Roman" pitchFamily="18" charset="0"/>
              </a:rPr>
              <a:t/>
            </a:r>
            <a:br>
              <a:rPr lang="ru-RU" sz="2000" b="1" dirty="0">
                <a:solidFill>
                  <a:schemeClr val="tx2">
                    <a:lumMod val="75000"/>
                  </a:schemeClr>
                </a:solidFill>
                <a:latin typeface="Times New Roman" pitchFamily="18" charset="0"/>
                <a:cs typeface="Times New Roman" pitchFamily="18" charset="0"/>
              </a:rPr>
            </a:br>
            <a:r>
              <a:rPr lang="ru-RU" sz="2000" b="1" dirty="0" smtClean="0">
                <a:solidFill>
                  <a:schemeClr val="tx2">
                    <a:lumMod val="75000"/>
                  </a:schemeClr>
                </a:solidFill>
                <a:latin typeface="Times New Roman" pitchFamily="18" charset="0"/>
                <a:cs typeface="Times New Roman" pitchFamily="18" charset="0"/>
              </a:rPr>
              <a:t/>
            </a:r>
            <a:br>
              <a:rPr lang="ru-RU" sz="2000" b="1" dirty="0" smtClean="0">
                <a:solidFill>
                  <a:schemeClr val="tx2">
                    <a:lumMod val="75000"/>
                  </a:schemeClr>
                </a:solidFill>
                <a:latin typeface="Times New Roman" pitchFamily="18" charset="0"/>
                <a:cs typeface="Times New Roman" pitchFamily="18" charset="0"/>
              </a:rPr>
            </a:br>
            <a:r>
              <a:rPr lang="en-US" sz="2000" b="1" dirty="0" smtClean="0">
                <a:solidFill>
                  <a:schemeClr val="tx2">
                    <a:lumMod val="75000"/>
                  </a:schemeClr>
                </a:solidFill>
                <a:latin typeface="Times New Roman" pitchFamily="18" charset="0"/>
                <a:cs typeface="Times New Roman" pitchFamily="18" charset="0"/>
              </a:rPr>
              <a:t/>
            </a:r>
            <a:br>
              <a:rPr lang="en-US" sz="2000" b="1" dirty="0" smtClean="0">
                <a:solidFill>
                  <a:schemeClr val="tx2">
                    <a:lumMod val="75000"/>
                  </a:schemeClr>
                </a:solidFill>
                <a:latin typeface="Times New Roman" pitchFamily="18" charset="0"/>
                <a:cs typeface="Times New Roman" pitchFamily="18" charset="0"/>
              </a:rPr>
            </a:br>
            <a:r>
              <a:rPr lang="en-US" sz="2000" b="1" dirty="0" smtClean="0">
                <a:solidFill>
                  <a:schemeClr val="tx2">
                    <a:lumMod val="75000"/>
                  </a:schemeClr>
                </a:solidFill>
                <a:latin typeface="Times New Roman" pitchFamily="18" charset="0"/>
                <a:cs typeface="Times New Roman" pitchFamily="18" charset="0"/>
              </a:rPr>
              <a:t/>
            </a:r>
            <a:br>
              <a:rPr lang="en-US" sz="2000" b="1" dirty="0" smtClean="0">
                <a:solidFill>
                  <a:schemeClr val="tx2">
                    <a:lumMod val="75000"/>
                  </a:schemeClr>
                </a:solidFill>
                <a:latin typeface="Times New Roman" pitchFamily="18" charset="0"/>
                <a:cs typeface="Times New Roman" pitchFamily="18" charset="0"/>
              </a:rPr>
            </a:br>
            <a:r>
              <a:rPr lang="ru-RU" sz="1800" b="1" dirty="0" smtClean="0">
                <a:solidFill>
                  <a:schemeClr val="bg1"/>
                </a:solidFill>
                <a:latin typeface="GOST type B" pitchFamily="34" charset="0"/>
                <a:cs typeface="Times New Roman" pitchFamily="18" charset="0"/>
              </a:rPr>
              <a:t>3.3.2</a:t>
            </a:r>
            <a:r>
              <a:rPr lang="ru-RU" sz="1600" b="1" dirty="0" smtClean="0">
                <a:solidFill>
                  <a:schemeClr val="bg1"/>
                </a:solidFill>
                <a:latin typeface="GOST type B" pitchFamily="34" charset="0"/>
                <a:cs typeface="Times New Roman" pitchFamily="18" charset="0"/>
              </a:rPr>
              <a:t> </a:t>
            </a:r>
            <a:r>
              <a:rPr lang="ru-RU" sz="1800" b="1" dirty="0" smtClean="0">
                <a:solidFill>
                  <a:schemeClr val="bg1"/>
                </a:solidFill>
                <a:latin typeface="GOST type B" pitchFamily="34" charset="0"/>
                <a:cs typeface="Times New Roman" pitchFamily="18" charset="0"/>
              </a:rPr>
              <a:t>Система выхлопа</a:t>
            </a:r>
            <a:r>
              <a:rPr lang="ru-RU" sz="1800" dirty="0" smtClean="0">
                <a:solidFill>
                  <a:schemeClr val="bg1"/>
                </a:solidFill>
                <a:latin typeface="GOST type B" pitchFamily="34" charset="0"/>
                <a:cs typeface="Times New Roman" pitchFamily="18" charset="0"/>
              </a:rPr>
              <a:t>, </a:t>
            </a:r>
            <a:r>
              <a:rPr lang="ru-RU" sz="1400" dirty="0" smtClean="0">
                <a:solidFill>
                  <a:schemeClr val="bg1"/>
                </a:solidFill>
                <a:latin typeface="GOST type B" pitchFamily="34" charset="0"/>
                <a:cs typeface="Times New Roman" pitchFamily="18" charset="0"/>
              </a:rPr>
              <a:t>поставляемая </a:t>
            </a:r>
            <a:r>
              <a:rPr lang="ru-RU" sz="1400" dirty="0">
                <a:solidFill>
                  <a:schemeClr val="bg1"/>
                </a:solidFill>
                <a:latin typeface="GOST type B" pitchFamily="34" charset="0"/>
                <a:cs typeface="Times New Roman" pitchFamily="18" charset="0"/>
              </a:rPr>
              <a:t>со станцией и </a:t>
            </a:r>
            <a:r>
              <a:rPr lang="ru-RU" sz="1400" dirty="0" smtClean="0">
                <a:solidFill>
                  <a:schemeClr val="bg1"/>
                </a:solidFill>
                <a:latin typeface="GOST type B" pitchFamily="34" charset="0"/>
                <a:cs typeface="Times New Roman" pitchFamily="18" charset="0"/>
              </a:rPr>
              <a:t>монтируемая </a:t>
            </a:r>
            <a:r>
              <a:rPr lang="ru-RU" sz="1400" dirty="0">
                <a:solidFill>
                  <a:schemeClr val="bg1"/>
                </a:solidFill>
                <a:latin typeface="GOST type B" pitchFamily="34" charset="0"/>
                <a:cs typeface="Times New Roman" pitchFamily="18" charset="0"/>
              </a:rPr>
              <a:t>на месте эксплуатации</a:t>
            </a:r>
            <a:r>
              <a:rPr lang="ru-RU" sz="1400" dirty="0" smtClean="0">
                <a:solidFill>
                  <a:schemeClr val="bg1"/>
                </a:solidFill>
                <a:latin typeface="GOST type B" pitchFamily="34" charset="0"/>
                <a:cs typeface="Times New Roman" pitchFamily="18" charset="0"/>
              </a:rPr>
              <a:t>.</a:t>
            </a:r>
            <a:br>
              <a:rPr lang="ru-RU" sz="1400" dirty="0" smtClean="0">
                <a:solidFill>
                  <a:schemeClr val="bg1"/>
                </a:solidFill>
                <a:latin typeface="GOST type B" pitchFamily="34" charset="0"/>
                <a:cs typeface="Times New Roman" pitchFamily="18" charset="0"/>
              </a:rPr>
            </a:br>
            <a:r>
              <a:rPr lang="ru-RU" sz="1400" dirty="0" smtClean="0">
                <a:solidFill>
                  <a:schemeClr val="bg1"/>
                </a:solidFill>
                <a:latin typeface="GOST type B" pitchFamily="34" charset="0"/>
                <a:cs typeface="Times New Roman" pitchFamily="18" charset="0"/>
              </a:rPr>
              <a:t>Система служит для выведения наружу выхлопов двигателя. Конструкция</a:t>
            </a:r>
            <a:br>
              <a:rPr lang="ru-RU" sz="1400" dirty="0" smtClean="0">
                <a:solidFill>
                  <a:schemeClr val="bg1"/>
                </a:solidFill>
                <a:latin typeface="GOST type B" pitchFamily="34" charset="0"/>
                <a:cs typeface="Times New Roman" pitchFamily="18" charset="0"/>
              </a:rPr>
            </a:br>
            <a:r>
              <a:rPr lang="ru-RU" sz="1400" dirty="0" smtClean="0">
                <a:solidFill>
                  <a:schemeClr val="bg1"/>
                </a:solidFill>
                <a:latin typeface="GOST type B" pitchFamily="34" charset="0"/>
                <a:cs typeface="Times New Roman" pitchFamily="18" charset="0"/>
              </a:rPr>
              <a:t>системы выхлопа позволяет избежать чрезмерного противодавления на двигатель</a:t>
            </a:r>
            <a:r>
              <a:rPr lang="ru-RU" sz="1400" dirty="0" smtClean="0">
                <a:solidFill>
                  <a:schemeClr val="bg1"/>
                </a:solidFill>
                <a:latin typeface="Times New Roman" pitchFamily="18" charset="0"/>
                <a:cs typeface="Times New Roman" pitchFamily="18" charset="0"/>
              </a:rPr>
              <a:t>.</a:t>
            </a:r>
            <a:r>
              <a:rPr lang="en-US" sz="1400" dirty="0" smtClean="0">
                <a:solidFill>
                  <a:schemeClr val="bg1"/>
                </a:solidFill>
                <a:latin typeface="Times New Roman" pitchFamily="18" charset="0"/>
                <a:cs typeface="Times New Roman" pitchFamily="18" charset="0"/>
              </a:rPr>
              <a:t/>
            </a:r>
            <a:br>
              <a:rPr lang="en-US" sz="1400" dirty="0" smtClean="0">
                <a:solidFill>
                  <a:schemeClr val="bg1"/>
                </a:solidFill>
                <a:latin typeface="Times New Roman" pitchFamily="18" charset="0"/>
                <a:cs typeface="Times New Roman" pitchFamily="18" charset="0"/>
              </a:rPr>
            </a:br>
            <a:r>
              <a:rPr lang="en-US" sz="1400" dirty="0" smtClean="0">
                <a:solidFill>
                  <a:schemeClr val="bg1"/>
                </a:solidFill>
                <a:latin typeface="Times New Roman" pitchFamily="18" charset="0"/>
                <a:cs typeface="Times New Roman" pitchFamily="18" charset="0"/>
              </a:rPr>
              <a:t/>
            </a:r>
            <a:br>
              <a:rPr lang="en-US" sz="1400" dirty="0" smtClean="0">
                <a:solidFill>
                  <a:schemeClr val="bg1"/>
                </a:solidFill>
                <a:latin typeface="Times New Roman" pitchFamily="18" charset="0"/>
                <a:cs typeface="Times New Roman" pitchFamily="18" charset="0"/>
              </a:rPr>
            </a:br>
            <a:r>
              <a:rPr lang="en-US" sz="1400" dirty="0" smtClean="0">
                <a:solidFill>
                  <a:schemeClr val="bg1"/>
                </a:solidFill>
                <a:latin typeface="Times New Roman" pitchFamily="18" charset="0"/>
                <a:cs typeface="Times New Roman" pitchFamily="18" charset="0"/>
              </a:rPr>
              <a:t/>
            </a:r>
            <a:br>
              <a:rPr lang="en-US" sz="1400" dirty="0" smtClean="0">
                <a:solidFill>
                  <a:schemeClr val="bg1"/>
                </a:solidFill>
                <a:latin typeface="Times New Roman" pitchFamily="18" charset="0"/>
                <a:cs typeface="Times New Roman" pitchFamily="18" charset="0"/>
              </a:rPr>
            </a:br>
            <a:r>
              <a:rPr lang="en-US" sz="1400" dirty="0" smtClean="0">
                <a:solidFill>
                  <a:schemeClr val="bg1"/>
                </a:solidFill>
                <a:latin typeface="Times New Roman" pitchFamily="18" charset="0"/>
                <a:cs typeface="Times New Roman" pitchFamily="18" charset="0"/>
              </a:rPr>
              <a:t/>
            </a:r>
            <a:br>
              <a:rPr lang="en-US" sz="1400" dirty="0" smtClean="0">
                <a:solidFill>
                  <a:schemeClr val="bg1"/>
                </a:solidFill>
                <a:latin typeface="Times New Roman" pitchFamily="18" charset="0"/>
                <a:cs typeface="Times New Roman" pitchFamily="18" charset="0"/>
              </a:rPr>
            </a:br>
            <a:r>
              <a:rPr lang="en-US" sz="1400" dirty="0" smtClean="0">
                <a:solidFill>
                  <a:schemeClr val="bg1"/>
                </a:solidFill>
                <a:latin typeface="Times New Roman" pitchFamily="18" charset="0"/>
                <a:cs typeface="Times New Roman" pitchFamily="18" charset="0"/>
              </a:rPr>
              <a:t/>
            </a:r>
            <a:br>
              <a:rPr lang="en-US" sz="1400"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
            </a:r>
            <a:br>
              <a:rPr lang="ru-RU" sz="1800" b="1" dirty="0" smtClean="0">
                <a:solidFill>
                  <a:schemeClr val="bg1"/>
                </a:solidFill>
                <a:latin typeface="Times New Roman" pitchFamily="18" charset="0"/>
                <a:cs typeface="Times New Roman" pitchFamily="18" charset="0"/>
              </a:rPr>
            </a:br>
            <a:r>
              <a:rPr lang="ru-RU" sz="2000" dirty="0">
                <a:solidFill>
                  <a:schemeClr val="tx2">
                    <a:lumMod val="75000"/>
                  </a:schemeClr>
                </a:solidFill>
                <a:latin typeface="Times New Roman" pitchFamily="18" charset="0"/>
                <a:cs typeface="Times New Roman" pitchFamily="18" charset="0"/>
              </a:rPr>
              <a:t/>
            </a:r>
            <a:br>
              <a:rPr lang="ru-RU" sz="2000" dirty="0">
                <a:solidFill>
                  <a:schemeClr val="tx2">
                    <a:lumMod val="75000"/>
                  </a:schemeClr>
                </a:solidFill>
                <a:latin typeface="Times New Roman" pitchFamily="18" charset="0"/>
                <a:cs typeface="Times New Roman" pitchFamily="18" charset="0"/>
              </a:rPr>
            </a:br>
            <a:r>
              <a:rPr lang="ru-RU" sz="2000" dirty="0">
                <a:solidFill>
                  <a:schemeClr val="tx2">
                    <a:lumMod val="75000"/>
                  </a:schemeClr>
                </a:solidFill>
                <a:latin typeface="Times New Roman" pitchFamily="18" charset="0"/>
                <a:cs typeface="Times New Roman" pitchFamily="18" charset="0"/>
              </a:rPr>
              <a:t> </a:t>
            </a:r>
            <a:r>
              <a:rPr lang="ru-RU" sz="2000" dirty="0" smtClean="0">
                <a:solidFill>
                  <a:schemeClr val="tx2">
                    <a:lumMod val="75000"/>
                  </a:schemeClr>
                </a:solidFill>
                <a:latin typeface="Times New Roman" pitchFamily="18" charset="0"/>
                <a:cs typeface="Times New Roman" pitchFamily="18" charset="0"/>
              </a:rPr>
              <a:t/>
            </a:r>
            <a:br>
              <a:rPr lang="ru-RU" sz="2000" dirty="0" smtClean="0">
                <a:solidFill>
                  <a:schemeClr val="tx2">
                    <a:lumMod val="75000"/>
                  </a:schemeClr>
                </a:solidFill>
                <a:latin typeface="Times New Roman" pitchFamily="18" charset="0"/>
                <a:cs typeface="Times New Roman" pitchFamily="18" charset="0"/>
              </a:rPr>
            </a:br>
            <a:r>
              <a:rPr lang="ru-RU" sz="2000" dirty="0">
                <a:solidFill>
                  <a:schemeClr val="tx2">
                    <a:lumMod val="75000"/>
                  </a:schemeClr>
                </a:solidFill>
                <a:latin typeface="Times New Roman" pitchFamily="18" charset="0"/>
                <a:cs typeface="Times New Roman" pitchFamily="18" charset="0"/>
              </a:rPr>
              <a:t/>
            </a:r>
            <a:br>
              <a:rPr lang="ru-RU" sz="2000" dirty="0">
                <a:solidFill>
                  <a:schemeClr val="tx2">
                    <a:lumMod val="75000"/>
                  </a:schemeClr>
                </a:solidFill>
                <a:latin typeface="Times New Roman" pitchFamily="18" charset="0"/>
                <a:cs typeface="Times New Roman" pitchFamily="18" charset="0"/>
              </a:rPr>
            </a:br>
            <a:r>
              <a:rPr lang="ru-RU" sz="2000" dirty="0" smtClean="0">
                <a:solidFill>
                  <a:schemeClr val="tx2">
                    <a:lumMod val="75000"/>
                  </a:schemeClr>
                </a:solidFill>
                <a:latin typeface="Times New Roman" pitchFamily="18" charset="0"/>
                <a:cs typeface="Times New Roman" pitchFamily="18" charset="0"/>
              </a:rPr>
              <a:t/>
            </a:r>
            <a:br>
              <a:rPr lang="ru-RU" sz="2000" dirty="0" smtClean="0">
                <a:solidFill>
                  <a:schemeClr val="tx2">
                    <a:lumMod val="75000"/>
                  </a:schemeClr>
                </a:solidFill>
                <a:latin typeface="Times New Roman" pitchFamily="18" charset="0"/>
                <a:cs typeface="Times New Roman" pitchFamily="18" charset="0"/>
              </a:rPr>
            </a:br>
            <a:r>
              <a:rPr lang="ru-RU" sz="2000" dirty="0" smtClean="0">
                <a:solidFill>
                  <a:schemeClr val="tx2">
                    <a:lumMod val="75000"/>
                  </a:schemeClr>
                </a:solidFill>
                <a:latin typeface="Times New Roman" pitchFamily="18" charset="0"/>
                <a:cs typeface="Times New Roman" pitchFamily="18" charset="0"/>
              </a:rPr>
              <a:t/>
            </a:r>
            <a:br>
              <a:rPr lang="ru-RU" sz="2000" dirty="0" smtClean="0">
                <a:solidFill>
                  <a:schemeClr val="tx2">
                    <a:lumMod val="75000"/>
                  </a:schemeClr>
                </a:solidFill>
                <a:latin typeface="Times New Roman" pitchFamily="18" charset="0"/>
                <a:cs typeface="Times New Roman" pitchFamily="18" charset="0"/>
              </a:rPr>
            </a:br>
            <a:r>
              <a:rPr lang="ru-RU" sz="2000" dirty="0" smtClean="0">
                <a:solidFill>
                  <a:schemeClr val="tx2">
                    <a:lumMod val="75000"/>
                  </a:schemeClr>
                </a:solidFill>
                <a:latin typeface="Times New Roman" pitchFamily="18" charset="0"/>
                <a:cs typeface="Times New Roman" pitchFamily="18" charset="0"/>
              </a:rPr>
              <a:t/>
            </a:r>
            <a:br>
              <a:rPr lang="ru-RU" sz="2000" dirty="0" smtClean="0">
                <a:solidFill>
                  <a:schemeClr val="tx2">
                    <a:lumMod val="75000"/>
                  </a:schemeClr>
                </a:solidFill>
                <a:latin typeface="Times New Roman" pitchFamily="18" charset="0"/>
                <a:cs typeface="Times New Roman" pitchFamily="18" charset="0"/>
              </a:rPr>
            </a:br>
            <a:r>
              <a:rPr lang="ru-RU" sz="2000" dirty="0">
                <a:solidFill>
                  <a:schemeClr val="tx2">
                    <a:lumMod val="75000"/>
                  </a:schemeClr>
                </a:solidFill>
                <a:latin typeface="Times New Roman" pitchFamily="18" charset="0"/>
                <a:cs typeface="Times New Roman" pitchFamily="18" charset="0"/>
              </a:rPr>
              <a:t/>
            </a:r>
            <a:br>
              <a:rPr lang="ru-RU" sz="2000" dirty="0">
                <a:solidFill>
                  <a:schemeClr val="tx2">
                    <a:lumMod val="75000"/>
                  </a:schemeClr>
                </a:solidFill>
                <a:latin typeface="Times New Roman" pitchFamily="18" charset="0"/>
                <a:cs typeface="Times New Roman" pitchFamily="18" charset="0"/>
              </a:rPr>
            </a:br>
            <a:r>
              <a:rPr lang="ru-RU" sz="2000" dirty="0" smtClean="0">
                <a:solidFill>
                  <a:schemeClr val="tx2">
                    <a:lumMod val="75000"/>
                  </a:schemeClr>
                </a:solidFill>
                <a:latin typeface="Times New Roman" pitchFamily="18" charset="0"/>
                <a:cs typeface="Times New Roman" pitchFamily="18" charset="0"/>
              </a:rPr>
              <a:t/>
            </a:r>
            <a:br>
              <a:rPr lang="ru-RU" sz="2000" dirty="0" smtClean="0">
                <a:solidFill>
                  <a:schemeClr val="tx2">
                    <a:lumMod val="75000"/>
                  </a:schemeClr>
                </a:solidFill>
                <a:latin typeface="Times New Roman" pitchFamily="18" charset="0"/>
                <a:cs typeface="Times New Roman" pitchFamily="18" charset="0"/>
              </a:rPr>
            </a:br>
            <a:r>
              <a:rPr lang="ru-RU" sz="2000" dirty="0" smtClean="0">
                <a:solidFill>
                  <a:schemeClr val="tx2">
                    <a:lumMod val="75000"/>
                  </a:schemeClr>
                </a:solidFill>
                <a:latin typeface="Times New Roman" pitchFamily="18" charset="0"/>
                <a:cs typeface="Times New Roman" pitchFamily="18" charset="0"/>
              </a:rPr>
              <a:t/>
            </a:r>
            <a:br>
              <a:rPr lang="ru-RU" sz="2000" dirty="0" smtClean="0">
                <a:solidFill>
                  <a:schemeClr val="tx2">
                    <a:lumMod val="75000"/>
                  </a:schemeClr>
                </a:solidFill>
                <a:latin typeface="Times New Roman" pitchFamily="18" charset="0"/>
                <a:cs typeface="Times New Roman" pitchFamily="18" charset="0"/>
              </a:rPr>
            </a:br>
            <a:r>
              <a:rPr lang="ru-RU" sz="2000" dirty="0">
                <a:solidFill>
                  <a:schemeClr val="tx2">
                    <a:lumMod val="75000"/>
                  </a:schemeClr>
                </a:solidFill>
                <a:latin typeface="Times New Roman" pitchFamily="18" charset="0"/>
                <a:cs typeface="Times New Roman" pitchFamily="18" charset="0"/>
              </a:rPr>
              <a:t/>
            </a:r>
            <a:br>
              <a:rPr lang="ru-RU" sz="2000" dirty="0">
                <a:solidFill>
                  <a:schemeClr val="tx2">
                    <a:lumMod val="75000"/>
                  </a:schemeClr>
                </a:solidFill>
                <a:latin typeface="Times New Roman" pitchFamily="18" charset="0"/>
                <a:cs typeface="Times New Roman" pitchFamily="18" charset="0"/>
              </a:rPr>
            </a:br>
            <a:r>
              <a:rPr lang="ru-RU" sz="2000" dirty="0">
                <a:solidFill>
                  <a:schemeClr val="tx1"/>
                </a:solidFill>
                <a:latin typeface="Times New Roman" pitchFamily="18" charset="0"/>
                <a:cs typeface="Times New Roman" pitchFamily="18" charset="0"/>
              </a:rPr>
              <a:t/>
            </a:r>
            <a:br>
              <a:rPr lang="ru-RU" sz="2000" dirty="0">
                <a:solidFill>
                  <a:schemeClr val="tx1"/>
                </a:solidFill>
                <a:latin typeface="Times New Roman" pitchFamily="18" charset="0"/>
                <a:cs typeface="Times New Roman" pitchFamily="18" charset="0"/>
              </a:rPr>
            </a:br>
            <a:endParaRPr lang="ru-RU" sz="2000" dirty="0">
              <a:solidFill>
                <a:schemeClr val="tx1"/>
              </a:solidFill>
            </a:endParaRPr>
          </a:p>
        </p:txBody>
      </p:sp>
      <p:sp>
        <p:nvSpPr>
          <p:cNvPr id="9" name="Номер слайда 8"/>
          <p:cNvSpPr>
            <a:spLocks noGrp="1"/>
          </p:cNvSpPr>
          <p:nvPr>
            <p:ph type="sldNum" sz="quarter" idx="12"/>
          </p:nvPr>
        </p:nvSpPr>
        <p:spPr/>
        <p:txBody>
          <a:bodyPr/>
          <a:lstStyle/>
          <a:p>
            <a:fld id="{65C0526B-75B2-4366-BA26-243F3F7FF712}" type="slidenum">
              <a:rPr lang="ru-RU" smtClean="0"/>
              <a:pPr/>
              <a:t>7</a:t>
            </a:fld>
            <a:endParaRPr lang="ru-RU"/>
          </a:p>
        </p:txBody>
      </p:sp>
      <p:pic>
        <p:nvPicPr>
          <p:cNvPr id="7" name="Рисунок 6" descr="IMG_20130614_165701 (Copiar).jpg"/>
          <p:cNvPicPr>
            <a:picLocks noChangeAspect="1"/>
          </p:cNvPicPr>
          <p:nvPr/>
        </p:nvPicPr>
        <p:blipFill>
          <a:blip r:embed="rId2" cstate="print"/>
          <a:stretch>
            <a:fillRect/>
          </a:stretch>
        </p:blipFill>
        <p:spPr>
          <a:xfrm>
            <a:off x="899592" y="2276872"/>
            <a:ext cx="2016224" cy="1274793"/>
          </a:xfrm>
          <a:prstGeom prst="rect">
            <a:avLst/>
          </a:prstGeom>
        </p:spPr>
      </p:pic>
      <p:pic>
        <p:nvPicPr>
          <p:cNvPr id="5" name="Рисунок 4" descr="IMG_2157.JPG"/>
          <p:cNvPicPr>
            <a:picLocks noChangeAspect="1"/>
          </p:cNvPicPr>
          <p:nvPr/>
        </p:nvPicPr>
        <p:blipFill>
          <a:blip r:embed="rId3" cstate="print"/>
          <a:srcRect l="7476" t="26900" r="18500" b="29000"/>
          <a:stretch>
            <a:fillRect/>
          </a:stretch>
        </p:blipFill>
        <p:spPr>
          <a:xfrm>
            <a:off x="539552" y="3861048"/>
            <a:ext cx="4320480" cy="1930427"/>
          </a:xfrm>
          <a:prstGeom prst="rect">
            <a:avLst/>
          </a:prstGeom>
        </p:spPr>
      </p:pic>
      <p:pic>
        <p:nvPicPr>
          <p:cNvPr id="6" name="Рисунок 5" descr="IMG_2163.JPG"/>
          <p:cNvPicPr>
            <a:picLocks noChangeAspect="1"/>
          </p:cNvPicPr>
          <p:nvPr/>
        </p:nvPicPr>
        <p:blipFill>
          <a:blip r:embed="rId4" cstate="print"/>
          <a:srcRect l="11025" r="51176" b="45401"/>
          <a:stretch>
            <a:fillRect/>
          </a:stretch>
        </p:blipFill>
        <p:spPr>
          <a:xfrm>
            <a:off x="5076056" y="2708920"/>
            <a:ext cx="3456384" cy="3744416"/>
          </a:xfrm>
          <a:prstGeom prst="rect">
            <a:avLst/>
          </a:prstGeom>
        </p:spPr>
      </p:pic>
    </p:spTree>
    <p:extLst>
      <p:ext uri="{BB962C8B-B14F-4D97-AF65-F5344CB8AC3E}">
        <p14:creationId xmlns:p14="http://schemas.microsoft.com/office/powerpoint/2010/main" xmlns="" val="423849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4. БКЭМГП «НОРД»</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1200" b="1" dirty="0" smtClean="0">
                <a:solidFill>
                  <a:schemeClr val="tx1"/>
                </a:solidFill>
                <a:latin typeface="GOST type B" pitchFamily="34" charset="0"/>
              </a:rPr>
              <a:t>Автоматизированные БКЭМГП «НОРД» </a:t>
            </a:r>
            <a:r>
              <a:rPr lang="ru-RU" sz="1200" dirty="0" smtClean="0">
                <a:solidFill>
                  <a:schemeClr val="tx1"/>
                </a:solidFill>
                <a:latin typeface="GOST type B" pitchFamily="34" charset="0"/>
              </a:rPr>
              <a:t>- блок-контейнерные энергетические модули «НОРД» на базе газопоршневого двигателя  </a:t>
            </a:r>
            <a:r>
              <a:rPr lang="en-US" sz="1200" dirty="0" smtClean="0">
                <a:solidFill>
                  <a:schemeClr val="tx1"/>
                </a:solidFill>
                <a:latin typeface="GOST type B" pitchFamily="34" charset="0"/>
              </a:rPr>
              <a:t>TEDOM</a:t>
            </a:r>
            <a:r>
              <a:rPr lang="ru-RU" sz="1200" dirty="0" smtClean="0">
                <a:solidFill>
                  <a:schemeClr val="tx1"/>
                </a:solidFill>
                <a:latin typeface="GOST type B" pitchFamily="34" charset="0"/>
              </a:rPr>
              <a:t> (Чехия). Представляет собой КУ (когенерационную установку), установленную в раму блок-контейнера «НОРД». Электричество, произведенное когенерационной установкой, используется для собственных нужд объекта или поставляется в сеть. Тепло когенерационной установки используется для отопления зданий, подогрева </a:t>
            </a:r>
            <a:br>
              <a:rPr lang="ru-RU" sz="1200" dirty="0" smtClean="0">
                <a:solidFill>
                  <a:schemeClr val="tx1"/>
                </a:solidFill>
                <a:latin typeface="GOST type B" pitchFamily="34" charset="0"/>
              </a:rPr>
            </a:br>
            <a:r>
              <a:rPr lang="ru-RU" sz="1200" dirty="0" smtClean="0">
                <a:solidFill>
                  <a:schemeClr val="tx1"/>
                </a:solidFill>
                <a:latin typeface="GOST type B" pitchFamily="34" charset="0"/>
              </a:rPr>
              <a:t>технической воды или в технологических целях. Когенерационные установки служат также в качестве аварийных </a:t>
            </a:r>
            <a:br>
              <a:rPr lang="ru-RU" sz="1200" dirty="0" smtClean="0">
                <a:solidFill>
                  <a:schemeClr val="tx1"/>
                </a:solidFill>
                <a:latin typeface="GOST type B" pitchFamily="34" charset="0"/>
              </a:rPr>
            </a:br>
            <a:r>
              <a:rPr lang="ru-RU" sz="1200" dirty="0" smtClean="0">
                <a:solidFill>
                  <a:schemeClr val="tx1"/>
                </a:solidFill>
                <a:latin typeface="GOST type B" pitchFamily="34" charset="0"/>
              </a:rPr>
              <a:t>источников электричества, где требуется непрерывное питание оборудования</a:t>
            </a:r>
            <a:r>
              <a:rPr lang="ru-RU" sz="1300" dirty="0" smtClean="0">
                <a:solidFill>
                  <a:schemeClr val="tx1"/>
                </a:solidFill>
                <a:latin typeface="GOST type B" pitchFamily="34" charset="0"/>
              </a:rPr>
              <a:t>.</a:t>
            </a:r>
            <a:br>
              <a:rPr lang="ru-RU" sz="1300" dirty="0" smtClean="0">
                <a:solidFill>
                  <a:schemeClr val="tx1"/>
                </a:solidFill>
                <a:latin typeface="GOST type B" pitchFamily="34" charset="0"/>
              </a:rPr>
            </a:br>
            <a:r>
              <a:rPr lang="ru-RU" sz="1200" b="1" dirty="0" smtClean="0">
                <a:solidFill>
                  <a:schemeClr val="tx1"/>
                </a:solidFill>
                <a:latin typeface="GOST type B" pitchFamily="34" charset="0"/>
              </a:rPr>
              <a:t/>
            </a:r>
            <a:br>
              <a:rPr lang="ru-RU" sz="1200" b="1" dirty="0" smtClean="0">
                <a:solidFill>
                  <a:schemeClr val="tx1"/>
                </a:solidFill>
                <a:latin typeface="GOST type B" pitchFamily="34" charset="0"/>
              </a:rPr>
            </a:br>
            <a:r>
              <a:rPr lang="ru-RU" sz="1200" b="1" dirty="0" smtClean="0">
                <a:solidFill>
                  <a:schemeClr val="tx1"/>
                </a:solidFill>
                <a:latin typeface="GOST type B" pitchFamily="34" charset="0"/>
              </a:rPr>
              <a:t/>
            </a:r>
            <a:br>
              <a:rPr lang="ru-RU" sz="1200" b="1" dirty="0" smtClean="0">
                <a:solidFill>
                  <a:schemeClr val="tx1"/>
                </a:solidFill>
                <a:latin typeface="GOST type B" pitchFamily="34" charset="0"/>
              </a:rPr>
            </a:br>
            <a:r>
              <a:rPr lang="ru-RU" sz="1200" b="1" dirty="0" smtClean="0">
                <a:solidFill>
                  <a:schemeClr val="tx1"/>
                </a:solidFill>
                <a:latin typeface="GOST type B" pitchFamily="34" charset="0"/>
              </a:rPr>
              <a:t/>
            </a:r>
            <a:br>
              <a:rPr lang="ru-RU" sz="1200" b="1" dirty="0" smtClean="0">
                <a:solidFill>
                  <a:schemeClr val="tx1"/>
                </a:solidFill>
                <a:latin typeface="GOST type B" pitchFamily="34" charset="0"/>
              </a:rPr>
            </a:br>
            <a:r>
              <a:rPr lang="ru-RU" sz="1200" b="1" dirty="0" smtClean="0">
                <a:solidFill>
                  <a:schemeClr val="tx1"/>
                </a:solidFill>
                <a:latin typeface="GOST type B" pitchFamily="34" charset="0"/>
              </a:rPr>
              <a:t/>
            </a:r>
            <a:br>
              <a:rPr lang="ru-RU" sz="1200" b="1" dirty="0" smtClean="0">
                <a:solidFill>
                  <a:schemeClr val="tx1"/>
                </a:solidFill>
                <a:latin typeface="GOST type B" pitchFamily="34" charset="0"/>
              </a:rPr>
            </a:br>
            <a:r>
              <a:rPr lang="ru-RU" sz="1200" dirty="0" smtClean="0">
                <a:solidFill>
                  <a:schemeClr val="tx1"/>
                </a:solidFill>
                <a:latin typeface="GOST type B" pitchFamily="34" charset="0"/>
              </a:rPr>
              <a:t> </a:t>
            </a:r>
            <a:r>
              <a:rPr lang="ru-RU" sz="1200" b="1" dirty="0" smtClean="0">
                <a:solidFill>
                  <a:schemeClr val="tx1"/>
                </a:solidFill>
                <a:latin typeface="GOST type B" pitchFamily="34" charset="0"/>
              </a:rPr>
              <a:t>Основные преимущества БКЭМГП «НОРД»:</a:t>
            </a:r>
            <a:r>
              <a:rPr lang="ru-RU" sz="1200" dirty="0" smtClean="0">
                <a:solidFill>
                  <a:schemeClr val="tx1"/>
                </a:solidFill>
                <a:latin typeface="GOST type B" pitchFamily="34" charset="0"/>
              </a:rPr>
              <a:t/>
            </a:r>
            <a:br>
              <a:rPr lang="ru-RU" sz="1200" dirty="0" smtClean="0">
                <a:solidFill>
                  <a:schemeClr val="tx1"/>
                </a:solidFill>
                <a:latin typeface="GOST type B" pitchFamily="34" charset="0"/>
              </a:rPr>
            </a:br>
            <a:r>
              <a:rPr lang="ru-RU" sz="1200" dirty="0" smtClean="0">
                <a:solidFill>
                  <a:schemeClr val="tx1"/>
                </a:solidFill>
                <a:latin typeface="GOST type B" pitchFamily="34" charset="0"/>
              </a:rPr>
              <a:t>- Долгий ресурс работы - около 160 тыс.часов.</a:t>
            </a:r>
            <a:br>
              <a:rPr lang="ru-RU" sz="1200" dirty="0" smtClean="0">
                <a:solidFill>
                  <a:schemeClr val="tx1"/>
                </a:solidFill>
                <a:latin typeface="GOST type B" pitchFamily="34" charset="0"/>
              </a:rPr>
            </a:br>
            <a:r>
              <a:rPr lang="ru-RU" sz="1200" dirty="0" smtClean="0">
                <a:solidFill>
                  <a:schemeClr val="tx1"/>
                </a:solidFill>
                <a:latin typeface="GOST type B" pitchFamily="34" charset="0"/>
              </a:rPr>
              <a:t>- Показатель КПД практически не зависит от степени загрузки установки.</a:t>
            </a:r>
            <a:br>
              <a:rPr lang="ru-RU" sz="1200" dirty="0" smtClean="0">
                <a:solidFill>
                  <a:schemeClr val="tx1"/>
                </a:solidFill>
                <a:latin typeface="GOST type B" pitchFamily="34" charset="0"/>
              </a:rPr>
            </a:br>
            <a:r>
              <a:rPr lang="ru-RU" sz="1200" dirty="0" smtClean="0">
                <a:solidFill>
                  <a:schemeClr val="tx1"/>
                </a:solidFill>
                <a:latin typeface="GOST type B" pitchFamily="34" charset="0"/>
              </a:rPr>
              <a:t>- Удобная система управления предполагает автоматический непрерывный контроль характеристик работы и параметров газо-воздушной смеси, регулирование подачи газа и воздуха, надежное предотвращение взрывоопасных состояний.</a:t>
            </a:r>
            <a:br>
              <a:rPr lang="ru-RU" sz="1200" dirty="0" smtClean="0">
                <a:solidFill>
                  <a:schemeClr val="tx1"/>
                </a:solidFill>
                <a:latin typeface="GOST type B" pitchFamily="34" charset="0"/>
              </a:rPr>
            </a:br>
            <a:r>
              <a:rPr lang="ru-RU" sz="1200" dirty="0" smtClean="0">
                <a:solidFill>
                  <a:schemeClr val="tx1"/>
                </a:solidFill>
                <a:latin typeface="GOST type B" pitchFamily="34" charset="0"/>
              </a:rPr>
              <a:t>- Полное сгорание газового топлива гарантирует низкий уровень выбросов и высокую экологичность БКЭМГП.</a:t>
            </a:r>
            <a:br>
              <a:rPr lang="ru-RU" sz="1200" dirty="0" smtClean="0">
                <a:solidFill>
                  <a:schemeClr val="tx1"/>
                </a:solidFill>
                <a:latin typeface="GOST type B" pitchFamily="34" charset="0"/>
              </a:rPr>
            </a:br>
            <a:r>
              <a:rPr lang="ru-RU" sz="1200" dirty="0" smtClean="0">
                <a:solidFill>
                  <a:schemeClr val="tx1"/>
                </a:solidFill>
                <a:latin typeface="GOST type B" pitchFamily="34" charset="0"/>
              </a:rPr>
              <a:t>- Низкое давление на поршень двигателя обеспечивает бесшумную работу ГПУ и отсутствие вибраций.</a:t>
            </a:r>
            <a:br>
              <a:rPr lang="ru-RU" sz="1200" dirty="0" smtClean="0">
                <a:solidFill>
                  <a:schemeClr val="tx1"/>
                </a:solidFill>
                <a:latin typeface="GOST type B" pitchFamily="34" charset="0"/>
              </a:rPr>
            </a:br>
            <a:r>
              <a:rPr lang="ru-RU" sz="1200" dirty="0" smtClean="0">
                <a:solidFill>
                  <a:schemeClr val="tx1"/>
                </a:solidFill>
                <a:latin typeface="GOST type B" pitchFamily="34" charset="0"/>
              </a:rPr>
              <a:t>- Недорогое топливо обеспечивает экономичность и низкие эксплуатационные расходы на БКЭМГП.</a:t>
            </a:r>
            <a:br>
              <a:rPr lang="ru-RU" sz="1200" dirty="0" smtClean="0">
                <a:solidFill>
                  <a:schemeClr val="tx1"/>
                </a:solidFill>
                <a:latin typeface="GOST type B" pitchFamily="34" charset="0"/>
              </a:rPr>
            </a:br>
            <a:r>
              <a:rPr lang="ru-RU" sz="2000" b="1" dirty="0" smtClean="0">
                <a:latin typeface="GOST type B" pitchFamily="34" charset="0"/>
              </a:rPr>
              <a:t/>
            </a:r>
            <a:br>
              <a:rPr lang="ru-RU" sz="2000" b="1" dirty="0" smtClean="0">
                <a:latin typeface="GOST type B" pitchFamily="34" charset="0"/>
              </a:rPr>
            </a:br>
            <a:r>
              <a:rPr lang="ru-RU" sz="2000" b="1" dirty="0" smtClean="0">
                <a:latin typeface="GOST type B" pitchFamily="34" charset="0"/>
              </a:rPr>
              <a:t/>
            </a:r>
            <a:br>
              <a:rPr lang="ru-RU" sz="2000" b="1" dirty="0" smtClean="0">
                <a:latin typeface="GOST type B" pitchFamily="34" charset="0"/>
              </a:rPr>
            </a:br>
            <a:endParaRPr lang="ru-RU" sz="2000" b="1" dirty="0">
              <a:latin typeface="GOST type B" pitchFamily="34" charset="0"/>
            </a:endParaRPr>
          </a:p>
        </p:txBody>
      </p:sp>
      <p:sp>
        <p:nvSpPr>
          <p:cNvPr id="3" name="Номер слайда 2"/>
          <p:cNvSpPr>
            <a:spLocks noGrp="1"/>
          </p:cNvSpPr>
          <p:nvPr>
            <p:ph type="sldNum" sz="quarter" idx="12"/>
          </p:nvPr>
        </p:nvSpPr>
        <p:spPr/>
        <p:txBody>
          <a:bodyPr/>
          <a:lstStyle/>
          <a:p>
            <a:fld id="{65C0526B-75B2-4366-BA26-243F3F7FF712}" type="slidenum">
              <a:rPr lang="ru-RU" smtClean="0"/>
              <a:pPr/>
              <a:t>8</a:t>
            </a:fld>
            <a:endParaRPr lang="ru-RU"/>
          </a:p>
        </p:txBody>
      </p:sp>
      <p:graphicFrame>
        <p:nvGraphicFramePr>
          <p:cNvPr id="5" name="Таблица 4"/>
          <p:cNvGraphicFramePr>
            <a:graphicFrameLocks noGrp="1"/>
          </p:cNvGraphicFramePr>
          <p:nvPr/>
        </p:nvGraphicFramePr>
        <p:xfrm>
          <a:off x="1259632" y="2996952"/>
          <a:ext cx="6096000" cy="370840"/>
        </p:xfrm>
        <a:graphic>
          <a:graphicData uri="http://schemas.openxmlformats.org/drawingml/2006/table">
            <a:tbl>
              <a:tblPr firstRow="1" bandRow="1">
                <a:effectLst>
                  <a:outerShdw blurRad="50800" dist="38100" dir="16200000" rotWithShape="0">
                    <a:prstClr val="black">
                      <a:alpha val="40000"/>
                    </a:prstClr>
                  </a:outerShdw>
                </a:effectLst>
                <a:tableStyleId>{5C22544A-7EE6-4342-B048-85BDC9FD1C3A}</a:tableStyleId>
              </a:tblPr>
              <a:tblGrid>
                <a:gridCol w="6096000"/>
              </a:tblGrid>
              <a:tr h="370840">
                <a:tc>
                  <a:txBody>
                    <a:bodyPr/>
                    <a:lstStyle/>
                    <a:p>
                      <a:pPr algn="ctr"/>
                      <a:r>
                        <a:rPr lang="ru-RU" sz="1800" dirty="0" smtClean="0">
                          <a:solidFill>
                            <a:schemeClr val="bg1"/>
                          </a:solidFill>
                          <a:latin typeface="GOST type B" pitchFamily="34" charset="0"/>
                        </a:rPr>
                        <a:t>Когенерация = электричество + тепло</a:t>
                      </a:r>
                      <a:endParaRPr lang="ru-RU" dirty="0">
                        <a:solidFill>
                          <a:schemeClr val="bg1"/>
                        </a:solidFill>
                      </a:endParaRPr>
                    </a:p>
                  </a:txBody>
                  <a:tcPr>
                    <a:solidFill>
                      <a:schemeClr val="accent1">
                        <a:lumMod val="60000"/>
                        <a:lumOff val="40000"/>
                      </a:schemeClr>
                    </a:solidFill>
                  </a:tcPr>
                </a:tc>
              </a:tr>
            </a:tbl>
          </a:graphicData>
        </a:graphic>
      </p:graphicFrame>
      <p:pic>
        <p:nvPicPr>
          <p:cNvPr id="3074" name="Picture 2" descr="http://www.arkeenerji.com/cms/uploadedfiles/Image/cento_baseframe1.jpg"/>
          <p:cNvPicPr>
            <a:picLocks noChangeAspect="1" noChangeArrowheads="1"/>
          </p:cNvPicPr>
          <p:nvPr/>
        </p:nvPicPr>
        <p:blipFill>
          <a:blip r:embed="rId2" cstate="print"/>
          <a:srcRect l="5226" t="4725" r="5937"/>
          <a:stretch>
            <a:fillRect/>
          </a:stretch>
        </p:blipFill>
        <p:spPr bwMode="auto">
          <a:xfrm>
            <a:off x="323528" y="4941168"/>
            <a:ext cx="2094426" cy="1656184"/>
          </a:xfrm>
          <a:prstGeom prst="rect">
            <a:avLst/>
          </a:prstGeom>
          <a:noFill/>
        </p:spPr>
      </p:pic>
      <p:pic>
        <p:nvPicPr>
          <p:cNvPr id="7" name="Рисунок 6" descr="DSCN0103.JPG"/>
          <p:cNvPicPr>
            <a:picLocks noChangeAspect="1"/>
          </p:cNvPicPr>
          <p:nvPr/>
        </p:nvPicPr>
        <p:blipFill>
          <a:blip r:embed="rId3" cstate="print"/>
          <a:stretch>
            <a:fillRect/>
          </a:stretch>
        </p:blipFill>
        <p:spPr>
          <a:xfrm>
            <a:off x="6300192" y="4941168"/>
            <a:ext cx="2408405" cy="165618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80728"/>
            <a:ext cx="8568952" cy="3024336"/>
          </a:xfrm>
        </p:spPr>
        <p:txBody>
          <a:bodyPr>
            <a:noAutofit/>
          </a:bodyPr>
          <a:lstStyle/>
          <a:p>
            <a:pPr algn="l"/>
            <a:r>
              <a:rPr lang="ru-RU" sz="1200" b="1" dirty="0" smtClean="0">
                <a:latin typeface="GOST type B" pitchFamily="34" charset="0"/>
                <a:cs typeface="Times New Roman" pitchFamily="18" charset="0"/>
              </a:rPr>
              <a:t>Энергетический </a:t>
            </a:r>
            <a:r>
              <a:rPr lang="ru-RU" sz="1200" b="1" dirty="0">
                <a:latin typeface="GOST type B" pitchFamily="34" charset="0"/>
                <a:cs typeface="Times New Roman" pitchFamily="18" charset="0"/>
              </a:rPr>
              <a:t>моноблок с ТСГЛ (далее ЭМБ</a:t>
            </a:r>
            <a:r>
              <a:rPr lang="ru-RU" sz="1200" b="1" dirty="0" smtClean="0">
                <a:latin typeface="GOST type B" pitchFamily="34" charset="0"/>
                <a:cs typeface="Times New Roman" pitchFamily="18" charset="0"/>
              </a:rPr>
              <a:t>)- </a:t>
            </a:r>
            <a:r>
              <a:rPr lang="ru-RU" sz="1200" dirty="0" smtClean="0">
                <a:latin typeface="GOST type B" pitchFamily="34" charset="0"/>
                <a:cs typeface="Times New Roman" pitchFamily="18" charset="0"/>
              </a:rPr>
              <a:t>принципиально  </a:t>
            </a:r>
            <a:r>
              <a:rPr lang="ru-RU" sz="1200" dirty="0">
                <a:latin typeface="GOST type B" pitchFamily="34" charset="0"/>
                <a:cs typeface="Times New Roman" pitchFamily="18" charset="0"/>
              </a:rPr>
              <a:t>новое и наиболее выгодное решение  для  технологического присоединения потребителей первой и второй категории надежности электроснабжения на уровне 10 (6) кВ </a:t>
            </a:r>
            <a:r>
              <a:rPr lang="ru-RU" sz="1200" dirty="0" smtClean="0">
                <a:latin typeface="GOST type B" pitchFamily="34" charset="0"/>
                <a:cs typeface="Times New Roman" pitchFamily="18" charset="0"/>
              </a:rPr>
              <a:t>.</a:t>
            </a:r>
            <a:br>
              <a:rPr lang="ru-RU" sz="1200" dirty="0" smtClean="0">
                <a:latin typeface="GOST type B" pitchFamily="34" charset="0"/>
                <a:cs typeface="Times New Roman" pitchFamily="18" charset="0"/>
              </a:rPr>
            </a:br>
            <a:r>
              <a:rPr lang="ru-RU" sz="1200" dirty="0" smtClean="0">
                <a:latin typeface="GOST type B" pitchFamily="34" charset="0"/>
                <a:cs typeface="Times New Roman" pitchFamily="18" charset="0"/>
              </a:rPr>
              <a:t/>
            </a:r>
            <a:br>
              <a:rPr lang="ru-RU" sz="1200" dirty="0" smtClean="0">
                <a:latin typeface="GOST type B" pitchFamily="34" charset="0"/>
                <a:cs typeface="Times New Roman" pitchFamily="18" charset="0"/>
              </a:rPr>
            </a:br>
            <a:r>
              <a:rPr lang="ru-RU" sz="1200" dirty="0" smtClean="0">
                <a:latin typeface="GOST type B" pitchFamily="34" charset="0"/>
                <a:cs typeface="Times New Roman" pitchFamily="18" charset="0"/>
              </a:rPr>
              <a:t> ЭМБ  </a:t>
            </a:r>
            <a:r>
              <a:rPr lang="ru-RU" sz="1200" dirty="0">
                <a:latin typeface="GOST type B" pitchFamily="34" charset="0"/>
                <a:cs typeface="Times New Roman" pitchFamily="18" charset="0"/>
              </a:rPr>
              <a:t>производится в соответствие с патентом  ОАО «ФСК ЕЭС» №103679</a:t>
            </a:r>
            <a:r>
              <a:rPr lang="ru-RU" sz="1200" dirty="0" smtClean="0">
                <a:latin typeface="GOST type B" pitchFamily="34" charset="0"/>
                <a:cs typeface="Times New Roman" pitchFamily="18" charset="0"/>
              </a:rPr>
              <a:t>.</a:t>
            </a:r>
            <a:br>
              <a:rPr lang="ru-RU" sz="1200" dirty="0" smtClean="0">
                <a:latin typeface="GOST type B" pitchFamily="34" charset="0"/>
                <a:cs typeface="Times New Roman" pitchFamily="18" charset="0"/>
              </a:rPr>
            </a:br>
            <a:r>
              <a:rPr lang="ru-RU" sz="1200" dirty="0">
                <a:latin typeface="GOST type B" pitchFamily="34" charset="0"/>
                <a:cs typeface="Times New Roman" pitchFamily="18" charset="0"/>
              </a:rPr>
              <a:t/>
            </a:r>
            <a:br>
              <a:rPr lang="ru-RU" sz="1200" dirty="0">
                <a:latin typeface="GOST type B" pitchFamily="34" charset="0"/>
                <a:cs typeface="Times New Roman" pitchFamily="18" charset="0"/>
              </a:rPr>
            </a:br>
            <a:r>
              <a:rPr lang="ru-RU" sz="1200" dirty="0">
                <a:solidFill>
                  <a:schemeClr val="bg1"/>
                </a:solidFill>
                <a:latin typeface="GOST type B" pitchFamily="34" charset="0"/>
                <a:cs typeface="Times New Roman" pitchFamily="18" charset="0"/>
              </a:rPr>
              <a:t>ЭМБ  является своего рода автономной трансформаторной подстанцией, имеющий свой </a:t>
            </a:r>
            <a:r>
              <a:rPr lang="ru-RU" sz="1200" dirty="0" smtClean="0">
                <a:solidFill>
                  <a:schemeClr val="bg1"/>
                </a:solidFill>
                <a:latin typeface="GOST type B" pitchFamily="34" charset="0"/>
                <a:cs typeface="Times New Roman" pitchFamily="18" charset="0"/>
              </a:rPr>
              <a:t> собственный </a:t>
            </a:r>
            <a:r>
              <a:rPr lang="ru-RU" sz="1200" dirty="0">
                <a:solidFill>
                  <a:schemeClr val="bg1"/>
                </a:solidFill>
                <a:latin typeface="GOST type B" pitchFamily="34" charset="0"/>
                <a:cs typeface="Times New Roman" pitchFamily="18" charset="0"/>
              </a:rPr>
              <a:t>независимый  источник электроэнергии в виде дизельной электростанции. При </a:t>
            </a:r>
            <a:r>
              <a:rPr lang="ru-RU" sz="1200" dirty="0" smtClean="0">
                <a:solidFill>
                  <a:schemeClr val="bg1"/>
                </a:solidFill>
                <a:latin typeface="GOST type B" pitchFamily="34" charset="0"/>
                <a:cs typeface="Times New Roman" pitchFamily="18" charset="0"/>
              </a:rPr>
              <a:t>отсутствии </a:t>
            </a:r>
            <a:r>
              <a:rPr lang="ru-RU" sz="1200" dirty="0">
                <a:solidFill>
                  <a:schemeClr val="bg1"/>
                </a:solidFill>
                <a:latin typeface="GOST type B" pitchFamily="34" charset="0"/>
                <a:cs typeface="Times New Roman" pitchFamily="18" charset="0"/>
              </a:rPr>
              <a:t>напряжения в питающей линии ДЭС обеспечивает автономную работу объекта в </a:t>
            </a:r>
            <a:r>
              <a:rPr lang="ru-RU" sz="1200" dirty="0" smtClean="0">
                <a:solidFill>
                  <a:schemeClr val="bg1"/>
                </a:solidFill>
                <a:latin typeface="GOST type B" pitchFamily="34" charset="0"/>
                <a:cs typeface="Times New Roman" pitchFamily="18" charset="0"/>
              </a:rPr>
              <a:t>соответствии </a:t>
            </a:r>
            <a:r>
              <a:rPr lang="ru-RU" sz="1200" dirty="0">
                <a:solidFill>
                  <a:schemeClr val="bg1"/>
                </a:solidFill>
                <a:latin typeface="GOST type B" pitchFamily="34" charset="0"/>
                <a:cs typeface="Times New Roman" pitchFamily="18" charset="0"/>
              </a:rPr>
              <a:t>с его категорией надежности.  ЭМБ представляет из себя модульное здание, </a:t>
            </a:r>
            <a:r>
              <a:rPr lang="ru-RU" sz="1200" dirty="0" smtClean="0">
                <a:solidFill>
                  <a:schemeClr val="bg1"/>
                </a:solidFill>
                <a:latin typeface="GOST type B" pitchFamily="34" charset="0"/>
                <a:cs typeface="Times New Roman" pitchFamily="18" charset="0"/>
              </a:rPr>
              <a:t>состоящее </a:t>
            </a:r>
            <a:r>
              <a:rPr lang="ru-RU" sz="1200" dirty="0">
                <a:solidFill>
                  <a:schemeClr val="bg1"/>
                </a:solidFill>
                <a:latin typeface="GOST type B" pitchFamily="34" charset="0"/>
                <a:cs typeface="Times New Roman" pitchFamily="18" charset="0"/>
              </a:rPr>
              <a:t>из нескольких блок-боксов полной  100% заводской готовности. </a:t>
            </a:r>
            <a:r>
              <a:rPr lang="ru-RU" sz="1200" dirty="0">
                <a:latin typeface="GOST type B" pitchFamily="34" charset="0"/>
                <a:cs typeface="Times New Roman" pitchFamily="18" charset="0"/>
              </a:rPr>
              <a:t/>
            </a:r>
            <a:br>
              <a:rPr lang="ru-RU" sz="1200" dirty="0">
                <a:latin typeface="GOST type B" pitchFamily="34" charset="0"/>
                <a:cs typeface="Times New Roman" pitchFamily="18" charset="0"/>
              </a:rPr>
            </a:br>
            <a:r>
              <a:rPr lang="ru-RU" sz="1200" b="1" u="sng" dirty="0" smtClean="0">
                <a:latin typeface="GOST type B" pitchFamily="34" charset="0"/>
                <a:cs typeface="Times New Roman" pitchFamily="18" charset="0"/>
              </a:rPr>
              <a:t>Применение</a:t>
            </a:r>
            <a:r>
              <a:rPr lang="ru-RU" sz="1200" dirty="0" smtClean="0">
                <a:latin typeface="GOST type B" pitchFamily="34" charset="0"/>
                <a:cs typeface="Times New Roman" pitchFamily="18" charset="0"/>
              </a:rPr>
              <a:t/>
            </a:r>
            <a:br>
              <a:rPr lang="ru-RU" sz="1200" dirty="0" smtClean="0">
                <a:latin typeface="GOST type B" pitchFamily="34" charset="0"/>
                <a:cs typeface="Times New Roman" pitchFamily="18" charset="0"/>
              </a:rPr>
            </a:br>
            <a:r>
              <a:rPr lang="ru-RU" sz="1200" dirty="0" smtClean="0">
                <a:solidFill>
                  <a:schemeClr val="bg1"/>
                </a:solidFill>
                <a:latin typeface="GOST type B" pitchFamily="34" charset="0"/>
                <a:cs typeface="Times New Roman" pitchFamily="18" charset="0"/>
              </a:rPr>
              <a:t> - блочно-модульные котельные;</a:t>
            </a:r>
            <a:br>
              <a:rPr lang="ru-RU" sz="1200" dirty="0" smtClean="0">
                <a:solidFill>
                  <a:schemeClr val="bg1"/>
                </a:solidFill>
                <a:latin typeface="GOST type B" pitchFamily="34" charset="0"/>
                <a:cs typeface="Times New Roman" pitchFamily="18" charset="0"/>
              </a:rPr>
            </a:br>
            <a:r>
              <a:rPr lang="ru-RU" sz="1200" dirty="0" smtClean="0">
                <a:solidFill>
                  <a:schemeClr val="bg1"/>
                </a:solidFill>
                <a:latin typeface="GOST type B" pitchFamily="34" charset="0"/>
                <a:cs typeface="Times New Roman" pitchFamily="18" charset="0"/>
              </a:rPr>
              <a:t>- в качестве отдельной моноблочной трансформаторной подстанции;</a:t>
            </a:r>
            <a:br>
              <a:rPr lang="ru-RU" sz="1200" dirty="0" smtClean="0">
                <a:solidFill>
                  <a:schemeClr val="bg1"/>
                </a:solidFill>
                <a:latin typeface="GOST type B" pitchFamily="34" charset="0"/>
                <a:cs typeface="Times New Roman" pitchFamily="18" charset="0"/>
              </a:rPr>
            </a:br>
            <a:r>
              <a:rPr lang="ru-RU" sz="1200" dirty="0" smtClean="0">
                <a:solidFill>
                  <a:schemeClr val="bg1"/>
                </a:solidFill>
                <a:latin typeface="GOST type B" pitchFamily="34" charset="0"/>
                <a:cs typeface="Times New Roman" pitchFamily="18" charset="0"/>
              </a:rPr>
              <a:t>- обеспечение первой и второй категории надежности электроснабжения потребителей транспорта нефти и газа;</a:t>
            </a:r>
            <a:br>
              <a:rPr lang="ru-RU" sz="1200" dirty="0" smtClean="0">
                <a:solidFill>
                  <a:schemeClr val="bg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в качестве внутрицеховой подстанции для предприятий малого бизнеса, отдельно расположенной малоэтажной застройки, прочих объектов муниципальных образований.</a:t>
            </a:r>
            <a:br>
              <a:rPr lang="ru-RU" sz="1200" dirty="0" smtClean="0">
                <a:solidFill>
                  <a:schemeClr val="tx1"/>
                </a:solidFill>
                <a:latin typeface="GOST type B" pitchFamily="34" charset="0"/>
                <a:cs typeface="Times New Roman" pitchFamily="18" charset="0"/>
              </a:rPr>
            </a:br>
            <a:r>
              <a:rPr lang="ru-RU" sz="1200" b="1" u="sng" dirty="0" smtClean="0">
                <a:solidFill>
                  <a:schemeClr val="tx1"/>
                </a:solidFill>
                <a:latin typeface="GOST type B" pitchFamily="34" charset="0"/>
                <a:cs typeface="Times New Roman" pitchFamily="18" charset="0"/>
              </a:rPr>
              <a:t>Преимущества</a:t>
            </a:r>
            <a:r>
              <a:rPr lang="ru-RU" sz="1200" dirty="0" smtClean="0">
                <a:solidFill>
                  <a:schemeClr val="tx1"/>
                </a:solidFill>
                <a:latin typeface="GOST type B" pitchFamily="34" charset="0"/>
                <a:cs typeface="Times New Roman" pitchFamily="18" charset="0"/>
              </a:rPr>
              <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Основным преимуществом применения энергетического моноблока с ТСГЛ является экономия денежных средств. </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Также к преимуществам относятся:</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компактность; расположение всего необходимого оборудования в одном блоке;</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экономия занимаемой площади;</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экономия на строительстве капитального здания трансформаторной подстанции;</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простота монтажа;</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антивандальное исполнение;                  </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эстетический внешний вид;</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мобильность;</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- 100% заводская готовность;</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автономность работы;</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a:t>
            </a:r>
            <a:r>
              <a:rPr lang="ru-RU" sz="1200" dirty="0" err="1" smtClean="0">
                <a:solidFill>
                  <a:schemeClr val="tx1"/>
                </a:solidFill>
                <a:latin typeface="GOST type B" pitchFamily="34" charset="0"/>
                <a:cs typeface="Times New Roman" pitchFamily="18" charset="0"/>
              </a:rPr>
              <a:t>отсутсвие</a:t>
            </a:r>
            <a:r>
              <a:rPr lang="ru-RU" sz="1200" dirty="0" smtClean="0">
                <a:solidFill>
                  <a:schemeClr val="tx1"/>
                </a:solidFill>
                <a:latin typeface="GOST type B" pitchFamily="34" charset="0"/>
                <a:cs typeface="Times New Roman" pitchFamily="18" charset="0"/>
              </a:rPr>
              <a:t> необходимости в проектировании;</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высокая </a:t>
            </a:r>
            <a:r>
              <a:rPr lang="ru-RU" sz="1200" dirty="0" err="1" smtClean="0">
                <a:solidFill>
                  <a:schemeClr val="tx1"/>
                </a:solidFill>
                <a:latin typeface="GOST type B" pitchFamily="34" charset="0"/>
                <a:cs typeface="Times New Roman" pitchFamily="18" charset="0"/>
              </a:rPr>
              <a:t>энергоэффективность</a:t>
            </a:r>
            <a:r>
              <a:rPr lang="ru-RU" sz="1200" dirty="0" smtClean="0">
                <a:solidFill>
                  <a:schemeClr val="tx1"/>
                </a:solidFill>
                <a:latin typeface="GOST type B" pitchFamily="34" charset="0"/>
                <a:cs typeface="Times New Roman" pitchFamily="18" charset="0"/>
              </a:rPr>
              <a:t> (261 ФЗ РФ);</a:t>
            </a:r>
            <a:br>
              <a:rPr lang="ru-RU" sz="1200" dirty="0" smtClean="0">
                <a:solidFill>
                  <a:schemeClr val="tx1"/>
                </a:solidFill>
                <a:latin typeface="GOST type B" pitchFamily="34" charset="0"/>
                <a:cs typeface="Times New Roman" pitchFamily="18" charset="0"/>
              </a:rPr>
            </a:br>
            <a:r>
              <a:rPr lang="ru-RU" sz="1200" dirty="0" smtClean="0">
                <a:solidFill>
                  <a:schemeClr val="tx1"/>
                </a:solidFill>
                <a:latin typeface="GOST type B" pitchFamily="34" charset="0"/>
                <a:cs typeface="Times New Roman" pitchFamily="18" charset="0"/>
              </a:rPr>
              <a:t>- гарантийный срок 3 года.</a:t>
            </a:r>
            <a:endParaRPr lang="ru-RU" sz="1200" dirty="0">
              <a:latin typeface="GOST type B" pitchFamily="34" charset="0"/>
              <a:cs typeface="Times New Roman" pitchFamily="18" charset="0"/>
            </a:endParaRPr>
          </a:p>
        </p:txBody>
      </p:sp>
      <p:sp>
        <p:nvSpPr>
          <p:cNvPr id="3" name="Текст 2"/>
          <p:cNvSpPr>
            <a:spLocks noGrp="1"/>
          </p:cNvSpPr>
          <p:nvPr>
            <p:ph type="body" idx="1"/>
          </p:nvPr>
        </p:nvSpPr>
        <p:spPr>
          <a:xfrm>
            <a:off x="395536" y="260648"/>
            <a:ext cx="6417735" cy="720080"/>
          </a:xfrm>
        </p:spPr>
        <p:txBody>
          <a:bodyPr>
            <a:normAutofit/>
          </a:bodyPr>
          <a:lstStyle/>
          <a:p>
            <a:pPr algn="l"/>
            <a:r>
              <a:rPr lang="ru-RU" b="1" dirty="0" smtClean="0">
                <a:solidFill>
                  <a:schemeClr val="bg1"/>
                </a:solidFill>
                <a:latin typeface="GOST type B" pitchFamily="34" charset="0"/>
                <a:cs typeface="Times New Roman" pitchFamily="18" charset="0"/>
              </a:rPr>
              <a:t>5. Энергетический моноблок</a:t>
            </a:r>
            <a:endParaRPr lang="ru-RU" b="1" dirty="0">
              <a:solidFill>
                <a:schemeClr val="bg1"/>
              </a:solidFill>
              <a:latin typeface="GOST type B" pitchFamily="34" charset="0"/>
              <a:cs typeface="Times New Roman" pitchFamily="18" charset="0"/>
            </a:endParaRPr>
          </a:p>
        </p:txBody>
      </p:sp>
      <p:sp>
        <p:nvSpPr>
          <p:cNvPr id="5" name="Номер слайда 4"/>
          <p:cNvSpPr>
            <a:spLocks noGrp="1"/>
          </p:cNvSpPr>
          <p:nvPr>
            <p:ph type="sldNum" sz="quarter" idx="12"/>
          </p:nvPr>
        </p:nvSpPr>
        <p:spPr/>
        <p:txBody>
          <a:bodyPr/>
          <a:lstStyle/>
          <a:p>
            <a:fld id="{65C0526B-75B2-4366-BA26-243F3F7FF712}" type="slidenum">
              <a:rPr lang="ru-RU" smtClean="0"/>
              <a:pPr/>
              <a:t>9</a:t>
            </a:fld>
            <a:endParaRPr lang="ru-RU"/>
          </a:p>
        </p:txBody>
      </p:sp>
    </p:spTree>
    <p:extLst>
      <p:ext uri="{BB962C8B-B14F-4D97-AF65-F5344CB8AC3E}">
        <p14:creationId xmlns:p14="http://schemas.microsoft.com/office/powerpoint/2010/main" xmlns="" val="20616806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3331</TotalTime>
  <Words>649</Words>
  <Application>Microsoft Office PowerPoint</Application>
  <PresentationFormat>Экран (4:3)</PresentationFormat>
  <Paragraphs>138</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Волна</vt:lpstr>
      <vt:lpstr>ООО «Альфа Балт Инжиниринг»</vt:lpstr>
      <vt:lpstr>                Содержание    1. Информация о нас 2. Производимая продукция 3. БКЭМ «НОРД» 4. БКЭМГП(У) «НОРД»     4.1 Технические характеристики     4.2 Комплектация (компоненты и системы) 5. Энергетический моноблок (ЭМБ)     5.1 Комплектация (компоненты и системы) 6. Реализованные объекты </vt:lpstr>
      <vt:lpstr>                 1. Информация о нас     Основанная в 2003 году компания ООО «Альфа Балт Инжиниринг» представляет собой команду профессионалов, обладающую высоким потенциалом к внедрению «ноу-хау» на российском рынке малой энергетики, обширными технологическими и производственными навыками. На сегодняшний день мы являемся серьезными представителями на рынке производства источников генерации электроэнергии. Наша  компания  занимается  комплексными  решениями  в  области  бесперебойного  электропитания  объектов.  Для  этих  целей  мы  используем  автоматизированные  дизельные  электростанции,  источники  бесперебойного  питания,  а  также  системы  стабилизации  напряжения.  Являясь  официальным  представителем европейского  завода-изготовителя  электрогенерирующего  оборудования,  AEM,  и  используя  в  процессе  изготовления  продукта  комплектующие  только  европейских  и  отечественных  производств, мы добиваемся высокого качества готовой продукции, это подтверждается соответствующим заключением аттестационной комиссии ОАО «НТЦ ФСК ЕЭС. Основными  продуктами  нашей  производственной  деятельности  являются  дизельные  автоматизированные  электростанции БКЭМ «НОРД», газопоршневые автоматизированные электростанции БКЭМГП(У) на базе двигателя TEDOM и Энергетический моноблок (ЭМБ). Электростанции БКЭМ и БКЭМГП(У) «НОРД» представляют собой блок-модуль полной заводской готовности  и  предназначена  для    использования  в  качестве  основного  или  резервного  источника  электропитания объектов. Мощность БКЭМ «НОРД» различна, от 85 кВА до 3500 кВА. За все время нашей деятельности мы создали большую клиентскую базу. Объекты, на которые мы поставляем электростанции располагаются в разных точках России! Центральная Россия (Москва, Санкт-Петербург, Тверь), Кавказ, Краснодарский край, Сибирь, Камчатка – все это наша территория!       </vt:lpstr>
      <vt:lpstr>         2. Производимая продукция           </vt:lpstr>
      <vt:lpstr>   3. Дизельные автоматизированные электростанции блок-контейнерного типа БКЭМ «НОРД»        </vt:lpstr>
      <vt:lpstr>              3.3 Технические особенности нашей продукции. 3.3.1 Система вентиляции.    Система вентиляции предназначена для: - подачи воздуха на горение в дизель и охлаждение ДГ; - поддержания оптимальной температуры воздуха в контейнере.  В состав системы поддержания температурного режима станции входят следующие составные части: - автоматизированный воздушный клапан притока воздуха; - автоматизированный воздушный клапан выброса горячего воздуха; - термостаты;  Автоматизированные воздушные клапаны притока и выброса горячего воздуха представляют собой коробчатую конструкцию, внутри которой установлены жалюзи, приводимые в действие приводным электромотором.  Все клапана находятся в закрытом состоянии при неработающем ДГ.  Клапана притока воздуха открываются при запуске ДГ и закрывается при останове ДГ.  </vt:lpstr>
      <vt:lpstr>               3.3.2 Система выхлопа, поставляемая со станцией и монтируемая на месте эксплуатации. Система служит для выведения наружу выхлопов двигателя. Конструкция системы выхлопа позволяет избежать чрезмерного противодавления на двигатель.                  </vt:lpstr>
      <vt:lpstr>               4. БКЭМГП «НОРД»     Автоматизированные БКЭМГП «НОРД» - блок-контейнерные энергетические модули «НОРД» на базе газопоршневого двигателя  TEDOM (Чехия). Представляет собой КУ (когенерационную установку), установленную в раму блок-контейнера «НОРД». Электричество, произведенное когенерационной установкой, используется для собственных нужд объекта или поставляется в сеть. Тепло когенерационной установки используется для отопления зданий, подогрева  технической воды или в технологических целях. Когенерационные установки служат также в качестве аварийных  источников электричества, где требуется непрерывное питание оборудования.      Основные преимущества БКЭМГП «НОРД»: - Долгий ресурс работы - около 160 тыс.часов. - Показатель КПД практически не зависит от степени загрузки установки. - Удобная система управления предполагает автоматический непрерывный контроль характеристик работы и параметров газо-воздушной смеси, регулирование подачи газа и воздуха, надежное предотвращение взрывоопасных состояний. - Полное сгорание газового топлива гарантирует низкий уровень выбросов и высокую экологичность БКЭМГП. - Низкое давление на поршень двигателя обеспечивает бесшумную работу ГПУ и отсутствие вибраций. - Недорогое топливо обеспечивает экономичность и низкие эксплуатационные расходы на БКЭМГП.   </vt:lpstr>
      <vt:lpstr>Энергетический моноблок с ТСГЛ (далее ЭМБ)- принципиально  новое и наиболее выгодное решение  для  технологического присоединения потребителей первой и второй категории надежности электроснабжения на уровне 10 (6) кВ .   ЭМБ  производится в соответствие с патентом  ОАО «ФСК ЕЭС» №103679.  ЭМБ  является своего рода автономной трансформаторной подстанцией, имеющий свой  собственный независимый  источник электроэнергии в виде дизельной электростанции. При отсутствии напряжения в питающей линии ДЭС обеспечивает автономную работу объекта в соответствии с его категорией надежности.  ЭМБ представляет из себя модульное здание, состоящее из нескольких блок-боксов полной  100% заводской готовности.  Применение  - блочно-модульные котельные; - в качестве отдельной моноблочной трансформаторной подстанции; - обеспечение первой и второй категории надежности электроснабжения потребителей транспорта нефти и газа; - в качестве внутрицеховой подстанции для предприятий малого бизнеса, отдельно расположенной малоэтажной застройки, прочих объектов муниципальных образований. Преимущества Основным преимуществом применения энергетического моноблока с ТСГЛ является экономия денежных средств.  Также к преимуществам относятся: - компактность; расположение всего необходимого оборудования в одном блоке; - экономия занимаемой площади; - экономия на строительстве капитального здания трансформаторной подстанции; - простота монтажа; - антивандальное исполнение;                   - эстетический внешний вид; - мобильность; - 100% заводская готовность; - автономность работы; - отсутсвие необходимости в проектировании; - высокая энергоэффективность (261 ФЗ РФ); - гарантийный срок 3 года.</vt:lpstr>
      <vt:lpstr>3-D модель и чертеж прототипа энергетического  моноблока с ТСГЛ: </vt:lpstr>
      <vt:lpstr>                  Энергетический моноблок       Заявителю выгоднее осуществить технологическое присоединение к электрическим сетям Электроснабжающей организации на уровне напряжения 10 (6) кВ, так как плата за технологическое присоединение к сети на уровне 0,4 кВ не менее 40 тыс. руб. за 1 кВт, и может быть еще дороже (в зависимости от района и точки присоединения). За счет экономии денежных средств, обеспеченной разностью тарифов 0,4 кВ и 10(6) кВ, Заявитель имеет возможность приобретения моноблока, и может осуществить технологическое присоединение на уровне 10 (6) кВ, как наиболее выгодное (в том числе и в размере платы за потребляемую электроэнергию). Потенциальными потребителями данного оборудования могут являться: 1. строители блок-модульных котельных; 2. объекты социальной инфраструктуры; 3. предприятия здравоохранения, в том числе и операционные комплексы; 4. объекты транспорта нефти и газа, питающиеся от вдоль трассовых высоковольтных линий (пункты управления задвижками, камеры СОД и т.д); 5. объекты нового строительства и реконструкции; 6. устройства связи и устройства телемеханики; 7. центры  питания устройств автоблокировки РЖД. </vt:lpstr>
      <vt:lpstr>             Энергетический моноблок        В зависимости от категории надежности потребителя может использоваться различная компоновка ЭМБ.  К примеру, для потребителей второй категории надежности (блок-модульные котельные) используется ЭМБ, в состав которого входит блок-бокс с ДЭС и блок-бокс с ТСГЛ (включающий в себя РУВН и РУНН). Данное исполнение позволяет сэкономить на строительстве второй высоковольтной воздушной или кабельной линии. Для объектов первой категории надежности электроснабжения в состав ЭМБ входит два модуля с ТСГЛ и  модуль  ДЭС. Также особый интерес при технологическом присоединении на уровне 10 (6) кВ и экономии на этом значительных денежных средств моноблок представляет для Заявителей третьей категории надежности электроснабжения, так как наличие резервного источника фактически обеспечивает вторую категорию надежности. </vt:lpstr>
      <vt:lpstr>5.1 Комплектация (компоненты и системы)  </vt:lpstr>
      <vt:lpstr>       6. Реализованные объекты    6.1 ПС Ярцево БКЭМ «НОРД-1000/0,4-У1»                                                                                                                                             6.2 ПС Черноморская                                                      БКЭМ «НОРД-0660/0,4-У1»                                                        </vt:lpstr>
      <vt:lpstr>       6. Реализованные объекты    6.3 ПС Кингисеппская БКЭМ «НОРД-1100/0,4-У1»                                                            6.4 ПС Арсенал                                                      БКЭМ «НОРД-1100/0,4-У1»                                                       </vt:lpstr>
      <vt:lpstr>        6. Реализованные объекты      6.5 НПС-11 БКЭМ «НОРД-0280/0,4-УХЛ1»                                                                                                                                            6.6 НПС-15                                                     БКЭМ «НОРД-400/0,4-УХЛ1»                                                      6.7 НПС-19                                                     БКЭМ «НОРД-0350/0,4-УХЛ1» </vt:lpstr>
      <vt:lpstr>        6. Реализованные объекты      6.8 МЭС Сибири БКЭМ «НОРД-0085/0,4-УХЛ1» (1 шт.)                                                                                                                                           6.9 МЭС Сибири                                                     БКЭМ «НОРД-0300/0,4-УХЛ1» (3 шт.)                                                      6.10 МЭС Сибири                                                     БКЭМ «НОРД-0500/0,4-УХЛ1» (3 шт.) </vt:lpstr>
      <vt:lpstr>        6. Реализованные объекты      6.11 ПС Сыктывкар БКЭМ «НОРД-0085/0,4-УХЛ1»                                                                                                                                          6.12 ПС Станы                                                     БКЭМ «НОРД-0660/0,4-УХЛ1» (3 шт.)  </vt:lpstr>
      <vt:lpstr>       6. Реализованные объекты     6.11 ПС Ручьи БКЭМ «НОРД-0660/0,4-У1»   6.12 Сочинское ПМЭС БКЭМ «НОРД-0350/0,4-УХЛ1»                                                                                                                                           </vt:lpstr>
      <vt:lpstr>       6. Реализованные объекты      6.13 БКМ (для временного размещения обслуживающего персонала) и БКМ ВОЛС БКМ «НОРД-ХЛ1»    </vt:lpstr>
      <vt:lpstr>6. Реализованные объекты</vt:lpstr>
      <vt:lpstr>6. Реализованные объекты</vt:lpstr>
      <vt:lpstr>6. Реализованные объекты</vt:lpstr>
      <vt:lpstr>6. Реализованные объекты</vt:lpstr>
      <vt:lpstr>Наши партнеры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Технический каталог продукции</dc:title>
  <dc:creator>Zeon</dc:creator>
  <cp:lastModifiedBy>1</cp:lastModifiedBy>
  <cp:revision>243</cp:revision>
  <dcterms:created xsi:type="dcterms:W3CDTF">2013-07-03T10:03:27Z</dcterms:created>
  <dcterms:modified xsi:type="dcterms:W3CDTF">2015-03-30T14:15:43Z</dcterms:modified>
</cp:coreProperties>
</file>